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57" r:id="rId3"/>
    <p:sldId id="258" r:id="rId4"/>
    <p:sldId id="262" r:id="rId5"/>
    <p:sldId id="260" r:id="rId6"/>
    <p:sldId id="299" r:id="rId7"/>
    <p:sldId id="261" r:id="rId8"/>
    <p:sldId id="301" r:id="rId9"/>
    <p:sldId id="300" r:id="rId10"/>
    <p:sldId id="264" r:id="rId11"/>
    <p:sldId id="302" r:id="rId12"/>
    <p:sldId id="267" r:id="rId13"/>
    <p:sldId id="293" r:id="rId14"/>
    <p:sldId id="294" r:id="rId15"/>
    <p:sldId id="295" r:id="rId16"/>
    <p:sldId id="303" r:id="rId17"/>
    <p:sldId id="304" r:id="rId18"/>
    <p:sldId id="319" r:id="rId19"/>
    <p:sldId id="305" r:id="rId20"/>
    <p:sldId id="296" r:id="rId21"/>
    <p:sldId id="306" r:id="rId22"/>
    <p:sldId id="317" r:id="rId23"/>
    <p:sldId id="316" r:id="rId24"/>
    <p:sldId id="297" r:id="rId25"/>
    <p:sldId id="307" r:id="rId26"/>
    <p:sldId id="308" r:id="rId27"/>
    <p:sldId id="298" r:id="rId28"/>
    <p:sldId id="309" r:id="rId29"/>
    <p:sldId id="273" r:id="rId30"/>
    <p:sldId id="313" r:id="rId31"/>
    <p:sldId id="320" r:id="rId32"/>
    <p:sldId id="314" r:id="rId33"/>
    <p:sldId id="315" r:id="rId34"/>
    <p:sldId id="318" r:id="rId35"/>
    <p:sldId id="311" r:id="rId36"/>
    <p:sldId id="312" r:id="rId37"/>
    <p:sldId id="310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Golos Text" panose="020B0604020202020204" charset="0"/>
      <p:regular r:id="rId41"/>
      <p:bold r:id="rId42"/>
    </p:embeddedFont>
    <p:embeddedFont>
      <p:font typeface="Golos Text Medium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746"/>
    <a:srgbClr val="D6D8E0"/>
    <a:srgbClr val="EEEF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C5541C-AE9A-4175-9EED-775E4A36B0DE}">
  <a:tblStyle styleId="{09C5541C-AE9A-4175-9EED-775E4A36B0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0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333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56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86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28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70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95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779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23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205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55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494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189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131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1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46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946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80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85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015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405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36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456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32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2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792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08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1178238_SinDOC_A_Combined_Approach_of_Summarizing_Low_Resource_Sinhala_Language_Document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reportal.com/reports/digital-2022-sri-lanka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8653/v1/D19-1387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905.06566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8653/v1/N19-%201423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562700" y="1224690"/>
            <a:ext cx="425314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SinDOC:</a:t>
            </a:r>
            <a:br>
              <a:rPr lang="en" dirty="0"/>
            </a:br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Combined Approach of Summarizing Low Resource Sinhala Language Documents</a:t>
            </a:r>
            <a:endParaRPr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3838500" y="176214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60F21A-D2F3-CF50-068C-F86A29B6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24" y="649405"/>
            <a:ext cx="2900711" cy="2225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A6327-E13F-311E-BFC6-04181721C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05"/>
          <a:stretch/>
        </p:blipFill>
        <p:spPr>
          <a:xfrm>
            <a:off x="5680589" y="2537054"/>
            <a:ext cx="2900711" cy="1635149"/>
          </a:xfrm>
          <a:prstGeom prst="rect">
            <a:avLst/>
          </a:prstGeom>
        </p:spPr>
      </p:pic>
      <p:sp>
        <p:nvSpPr>
          <p:cNvPr id="5" name="Google Shape;185;p22">
            <a:extLst>
              <a:ext uri="{FF2B5EF4-FFF2-40B4-BE49-F238E27FC236}">
                <a16:creationId xmlns:a16="http://schemas.microsoft.com/office/drawing/2014/main" id="{9E5A3F93-4218-0022-52B6-A54448B3F225}"/>
              </a:ext>
            </a:extLst>
          </p:cNvPr>
          <p:cNvSpPr txBox="1">
            <a:spLocks/>
          </p:cNvSpPr>
          <p:nvPr/>
        </p:nvSpPr>
        <p:spPr>
          <a:xfrm>
            <a:off x="562700" y="3599193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Mohamed Hamza Ziyard</a:t>
            </a:r>
          </a:p>
        </p:txBody>
      </p:sp>
      <p:sp>
        <p:nvSpPr>
          <p:cNvPr id="6" name="Google Shape;185;p22">
            <a:extLst>
              <a:ext uri="{FF2B5EF4-FFF2-40B4-BE49-F238E27FC236}">
                <a16:creationId xmlns:a16="http://schemas.microsoft.com/office/drawing/2014/main" id="{6B4CE5A8-E78A-B8CF-2CD7-7C83891716E1}"/>
              </a:ext>
            </a:extLst>
          </p:cNvPr>
          <p:cNvSpPr txBox="1">
            <a:spLocks/>
          </p:cNvSpPr>
          <p:nvPr/>
        </p:nvSpPr>
        <p:spPr>
          <a:xfrm>
            <a:off x="562700" y="3909553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Supervised by Mithushan Jalangan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22687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Aim</a:t>
            </a:r>
            <a:endParaRPr dirty="0"/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10523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53132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9535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5101" y="1135719"/>
            <a:ext cx="7918360" cy="842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The aim of this research is to design, implement and evaluate a system that does document summarization for a Sinhala document or article’s content and provide a summary of it</a:t>
            </a:r>
            <a:endParaRPr i="1" dirty="0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695BE3B-3D10-9503-F643-71256EC43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07" b="36111"/>
          <a:stretch/>
        </p:blipFill>
        <p:spPr>
          <a:xfrm>
            <a:off x="224790" y="1978384"/>
            <a:ext cx="8694420" cy="31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1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EDD37BFD-368E-226F-1533-BB38C048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6112" y="97359"/>
            <a:ext cx="4981150" cy="4907218"/>
          </a:xfrm>
          <a:prstGeom prst="rect">
            <a:avLst/>
          </a:prstGeom>
        </p:spPr>
      </p:pic>
      <p:sp>
        <p:nvSpPr>
          <p:cNvPr id="7" name="Google Shape;494;p32">
            <a:extLst>
              <a:ext uri="{FF2B5EF4-FFF2-40B4-BE49-F238E27FC236}">
                <a16:creationId xmlns:a16="http://schemas.microsoft.com/office/drawing/2014/main" id="{F844573E-10BF-0E09-FBD5-5D87CEC70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3981591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sp>
        <p:nvSpPr>
          <p:cNvPr id="8" name="Google Shape;495;p32">
            <a:extLst>
              <a:ext uri="{FF2B5EF4-FFF2-40B4-BE49-F238E27FC236}">
                <a16:creationId xmlns:a16="http://schemas.microsoft.com/office/drawing/2014/main" id="{A518E28A-F62B-2890-E020-AEAA80185EE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9" name="Google Shape;496;p32">
            <a:extLst>
              <a:ext uri="{FF2B5EF4-FFF2-40B4-BE49-F238E27FC236}">
                <a16:creationId xmlns:a16="http://schemas.microsoft.com/office/drawing/2014/main" id="{21CB39A9-F737-828B-8D7F-1ED879D0B88E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3981591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Stack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D8DB915D-FF2B-D8E4-1494-C8C730E6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9943" y="118140"/>
            <a:ext cx="2906325" cy="49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11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94;p32">
            <a:extLst>
              <a:ext uri="{FF2B5EF4-FFF2-40B4-BE49-F238E27FC236}">
                <a16:creationId xmlns:a16="http://schemas.microsoft.com/office/drawing/2014/main" id="{6EAAFE37-3349-7A14-9F40-6D982628E4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168136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of the prototype</a:t>
            </a:r>
            <a:endParaRPr dirty="0"/>
          </a:p>
        </p:txBody>
      </p:sp>
      <p:sp>
        <p:nvSpPr>
          <p:cNvPr id="7" name="Google Shape;495;p32">
            <a:extLst>
              <a:ext uri="{FF2B5EF4-FFF2-40B4-BE49-F238E27FC236}">
                <a16:creationId xmlns:a16="http://schemas.microsoft.com/office/drawing/2014/main" id="{72C6AC88-2ED7-B655-C18D-B3AF94EA33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8" name="Google Shape;496;p32">
            <a:extLst>
              <a:ext uri="{FF2B5EF4-FFF2-40B4-BE49-F238E27FC236}">
                <a16:creationId xmlns:a16="http://schemas.microsoft.com/office/drawing/2014/main" id="{16161F3D-400A-5266-CBFD-AC1DD056825E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04867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&amp; Evaluation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406947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Automatic Evaluation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7713900" cy="1251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ROUGE metric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BLEU metric</a:t>
            </a: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9692B-A308-CCDD-5D10-8C3B66123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3099" y="1949800"/>
            <a:ext cx="5105401" cy="14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3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050" y="568942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ROUGE results on BBC summary test dataset</a:t>
            </a:r>
            <a:endParaRPr sz="2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C2B4756-DBCE-0DD5-8D84-CBB4FC299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122669"/>
              </p:ext>
            </p:extLst>
          </p:nvPr>
        </p:nvGraphicFramePr>
        <p:xfrm>
          <a:off x="800100" y="1276342"/>
          <a:ext cx="7713900" cy="1805259"/>
        </p:xfrm>
        <a:graphic>
          <a:graphicData uri="http://schemas.openxmlformats.org/drawingml/2006/table">
            <a:tbl>
              <a:tblPr firstRow="1" bandRow="1">
                <a:tableStyleId>{09C5541C-AE9A-4175-9EED-775E4A36B0DE}</a:tableStyleId>
              </a:tblPr>
              <a:tblGrid>
                <a:gridCol w="1592580">
                  <a:extLst>
                    <a:ext uri="{9D8B030D-6E8A-4147-A177-3AD203B41FA5}">
                      <a16:colId xmlns:a16="http://schemas.microsoft.com/office/drawing/2014/main" val="3105019955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600824748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1605482277"/>
                    </a:ext>
                  </a:extLst>
                </a:gridCol>
                <a:gridCol w="2265600">
                  <a:extLst>
                    <a:ext uri="{9D8B030D-6E8A-4147-A177-3AD203B41FA5}">
                      <a16:colId xmlns:a16="http://schemas.microsoft.com/office/drawing/2014/main" val="3018245467"/>
                    </a:ext>
                  </a:extLst>
                </a:gridCol>
              </a:tblGrid>
              <a:tr h="573633">
                <a:tc>
                  <a:txBody>
                    <a:bodyPr/>
                    <a:lstStyle/>
                    <a:p>
                      <a:endParaRPr lang="en-GB" b="0">
                        <a:latin typeface="Golos Text Medium" panose="020B0604020202020204" charset="0"/>
                        <a:cs typeface="Golos Text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dirty="0"/>
                        <a:t>multilingual XLSUM (Hasan et al., 2021)</a:t>
                      </a:r>
                      <a:endParaRPr lang="en-GB" dirty="0">
                        <a:sym typeface="Golos Text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Ours </a:t>
                      </a:r>
                    </a:p>
                    <a:p>
                      <a:pPr algn="ctr"/>
                      <a:r>
                        <a:rPr lang="en-GB" dirty="0"/>
                        <a:t>Abstractive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Ours </a:t>
                      </a:r>
                    </a:p>
                    <a:p>
                      <a:pPr algn="ctr"/>
                      <a:r>
                        <a:rPr lang="en-GB" dirty="0"/>
                        <a:t>Hybrid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461194"/>
                  </a:ext>
                </a:extLst>
              </a:tr>
              <a:tr h="410542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Golos Text Medium" panose="020B0604020202020204" charset="0"/>
                          <a:cs typeface="Golos Text Medium" panose="020B0604020202020204" charset="0"/>
                        </a:rPr>
                        <a:t>ROUGE-1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Golos Text" panose="020B0604020202020204" charset="0"/>
                          <a:cs typeface="Golos Text" panose="020B0604020202020204" charset="0"/>
                        </a:rPr>
                        <a:t>27.290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Golos Text" panose="020B0604020202020204" charset="0"/>
                          <a:cs typeface="Golos Text" panose="020B0604020202020204" charset="0"/>
                        </a:rPr>
                        <a:t>58.7512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highlight>
                            <a:srgbClr val="FFFF00"/>
                          </a:highlight>
                          <a:latin typeface="Golos Text Medium" panose="020B0604020202020204" charset="0"/>
                          <a:cs typeface="Golos Text Medium" panose="020B0604020202020204" charset="0"/>
                        </a:rPr>
                        <a:t>60.2513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13126"/>
                  </a:ext>
                </a:extLst>
              </a:tr>
              <a:tr h="410542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Golos Text Medium" panose="020B0604020202020204" charset="0"/>
                          <a:cs typeface="Golos Text Medium" panose="020B0604020202020204" charset="0"/>
                        </a:rPr>
                        <a:t>ROUGE-2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Golos Text" panose="020B0604020202020204" charset="0"/>
                          <a:cs typeface="Golos Text" panose="020B0604020202020204" charset="0"/>
                        </a:rPr>
                        <a:t>13.3815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Golos Text" panose="020B0604020202020204" charset="0"/>
                          <a:cs typeface="Golos Text" panose="020B0604020202020204" charset="0"/>
                        </a:rPr>
                        <a:t>26.3214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highlight>
                            <a:srgbClr val="FFFF00"/>
                          </a:highlight>
                          <a:latin typeface="Golos Text Medium" panose="020B0604020202020204" charset="0"/>
                          <a:cs typeface="Golos Text Medium" panose="020B0604020202020204" charset="0"/>
                        </a:rPr>
                        <a:t>27.3521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787518"/>
                  </a:ext>
                </a:extLst>
              </a:tr>
              <a:tr h="410542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Golos Text Medium" panose="020B0604020202020204" charset="0"/>
                          <a:cs typeface="Golos Text Medium" panose="020B0604020202020204" charset="0"/>
                        </a:rPr>
                        <a:t>ROUGE-L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Golos Text" panose="020B0604020202020204" charset="0"/>
                          <a:cs typeface="Golos Text" panose="020B0604020202020204" charset="0"/>
                        </a:rPr>
                        <a:t>23.4699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highlight>
                            <a:srgbClr val="FFFF00"/>
                          </a:highlight>
                          <a:latin typeface="Golos Text Medium" panose="020B0604020202020204" charset="0"/>
                          <a:cs typeface="Golos Text Medium" panose="020B0604020202020204" charset="0"/>
                        </a:rPr>
                        <a:t>35.5231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Golos Text" panose="020B0604020202020204" charset="0"/>
                          <a:cs typeface="Golos Text" panose="020B0604020202020204" charset="0"/>
                        </a:rPr>
                        <a:t>34.2135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9988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F66A40-0239-022D-2630-0FE0C7C571D0}"/>
              </a:ext>
            </a:extLst>
          </p:cNvPr>
          <p:cNvSpPr txBox="1"/>
          <p:nvPr/>
        </p:nvSpPr>
        <p:spPr>
          <a:xfrm>
            <a:off x="756370" y="3167720"/>
            <a:ext cx="7798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</a:rPr>
              <a:t>*********************************************************************************************************************************</a:t>
            </a:r>
          </a:p>
          <a:p>
            <a:endParaRPr lang="en-US" sz="1200" i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It is important to note that the </a:t>
            </a:r>
            <a:r>
              <a:rPr lang="en-US" sz="1200" b="1" i="1" dirty="0"/>
              <a:t>SOTA model used for benchmarking haven’t stated their method of testing</a:t>
            </a: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. They have just provided the score stating that it is from their test data. Due to time constraints the </a:t>
            </a:r>
            <a:r>
              <a:rPr lang="en-US" sz="1200" b="1" i="1" dirty="0"/>
              <a:t>I had to pick ten random summaries from the test dataset</a:t>
            </a:r>
            <a:r>
              <a:rPr lang="en-US" sz="1200" i="1" dirty="0"/>
              <a:t> </a:t>
            </a: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and generate the above-mentioned ROUGE scores. Due to this </a:t>
            </a:r>
            <a:r>
              <a:rPr lang="en-US" sz="1200" b="1" i="1" dirty="0"/>
              <a:t>the results provided above may not be fully accurate and reliable</a:t>
            </a:r>
            <a:r>
              <a:rPr lang="en-US" sz="1200" i="1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endParaRPr lang="en-US" sz="1200" i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b="1" i="1" dirty="0">
                <a:solidFill>
                  <a:srgbClr val="FF0000"/>
                </a:solidFill>
              </a:rPr>
              <a:t>*********************************************************************************************************************************</a:t>
            </a:r>
          </a:p>
        </p:txBody>
      </p:sp>
    </p:spTree>
    <p:extLst>
      <p:ext uri="{BB962C8B-B14F-4D97-AF65-F5344CB8AC3E}">
        <p14:creationId xmlns:p14="http://schemas.microsoft.com/office/powerpoint/2010/main" val="1967255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050" y="568942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Automated VS. SOTA paramaters training results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A7063-BF05-5D68-C633-79574220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0" y="1117942"/>
            <a:ext cx="8107200" cy="572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58F6D-D30C-3103-905E-370006648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68" r="14442"/>
          <a:stretch/>
        </p:blipFill>
        <p:spPr>
          <a:xfrm>
            <a:off x="518400" y="1734513"/>
            <a:ext cx="4053600" cy="2383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BFAD5-5A65-0DC7-4077-88393F3BB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131" y="1792113"/>
            <a:ext cx="3907469" cy="2873487"/>
          </a:xfrm>
          <a:prstGeom prst="rect">
            <a:avLst/>
          </a:prstGeom>
        </p:spPr>
      </p:pic>
      <p:sp>
        <p:nvSpPr>
          <p:cNvPr id="11" name="Google Shape;453;p27">
            <a:extLst>
              <a:ext uri="{FF2B5EF4-FFF2-40B4-BE49-F238E27FC236}">
                <a16:creationId xmlns:a16="http://schemas.microsoft.com/office/drawing/2014/main" id="{03C748E8-1D2B-6E92-92E8-6075402D1E7D}"/>
              </a:ext>
            </a:extLst>
          </p:cNvPr>
          <p:cNvSpPr txBox="1">
            <a:spLocks/>
          </p:cNvSpPr>
          <p:nvPr/>
        </p:nvSpPr>
        <p:spPr>
          <a:xfrm>
            <a:off x="601050" y="4666948"/>
            <a:ext cx="1213350" cy="36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100" dirty="0"/>
              <a:t>Batch size - 4</a:t>
            </a:r>
          </a:p>
        </p:txBody>
      </p:sp>
      <p:sp>
        <p:nvSpPr>
          <p:cNvPr id="12" name="Google Shape;453;p27">
            <a:extLst>
              <a:ext uri="{FF2B5EF4-FFF2-40B4-BE49-F238E27FC236}">
                <a16:creationId xmlns:a16="http://schemas.microsoft.com/office/drawing/2014/main" id="{58A11418-890C-479B-562D-895A01B98D9E}"/>
              </a:ext>
            </a:extLst>
          </p:cNvPr>
          <p:cNvSpPr txBox="1">
            <a:spLocks/>
          </p:cNvSpPr>
          <p:nvPr/>
        </p:nvSpPr>
        <p:spPr>
          <a:xfrm>
            <a:off x="4718131" y="4661096"/>
            <a:ext cx="1213350" cy="36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1100" dirty="0"/>
              <a:t>Batch size - 8</a:t>
            </a:r>
          </a:p>
        </p:txBody>
      </p:sp>
    </p:spTree>
    <p:extLst>
      <p:ext uri="{BB962C8B-B14F-4D97-AF65-F5344CB8AC3E}">
        <p14:creationId xmlns:p14="http://schemas.microsoft.com/office/powerpoint/2010/main" val="4902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2974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Evaluation</a:t>
            </a:r>
            <a:endParaRPr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10DD76-AB18-F911-F63F-17C4251BD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98404"/>
              </p:ext>
            </p:extLst>
          </p:nvPr>
        </p:nvGraphicFramePr>
        <p:xfrm>
          <a:off x="619990" y="1066580"/>
          <a:ext cx="7904019" cy="3627120"/>
        </p:xfrm>
        <a:graphic>
          <a:graphicData uri="http://schemas.openxmlformats.org/drawingml/2006/table">
            <a:tbl>
              <a:tblPr firstRow="1" bandRow="1">
                <a:tableStyleId>{09C5541C-AE9A-4175-9EED-775E4A36B0DE}</a:tableStyleId>
              </a:tblPr>
              <a:tblGrid>
                <a:gridCol w="1201610">
                  <a:extLst>
                    <a:ext uri="{9D8B030D-6E8A-4147-A177-3AD203B41FA5}">
                      <a16:colId xmlns:a16="http://schemas.microsoft.com/office/drawing/2014/main" val="1411579542"/>
                    </a:ext>
                  </a:extLst>
                </a:gridCol>
                <a:gridCol w="2109600">
                  <a:extLst>
                    <a:ext uri="{9D8B030D-6E8A-4147-A177-3AD203B41FA5}">
                      <a16:colId xmlns:a16="http://schemas.microsoft.com/office/drawing/2014/main" val="3452507715"/>
                    </a:ext>
                  </a:extLst>
                </a:gridCol>
                <a:gridCol w="4592809">
                  <a:extLst>
                    <a:ext uri="{9D8B030D-6E8A-4147-A177-3AD203B41FA5}">
                      <a16:colId xmlns:a16="http://schemas.microsoft.com/office/drawing/2014/main" val="701907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Technical (4)</a:t>
                      </a:r>
                    </a:p>
                  </a:txBody>
                  <a:tcPr>
                    <a:solidFill>
                      <a:srgbClr val="D6D8E0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Surge Global (Data Scientist) 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ZorroSign (Anonymous)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Calcey (SSE)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IFS (UI/UX Designer)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Good research area to work on with.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Automating training argument generation makes training much easier and faster.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Hybrid system makes the application better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Model is still not as good as English but does solve the aim appropriately.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Improve the model with a better accurate and well-crafted dataset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Train the model on various another domain dataset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Improve app speed</a:t>
                      </a:r>
                      <a:endParaRPr lang="en-GB" sz="1000" b="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Domain (3)</a:t>
                      </a:r>
                    </a:p>
                  </a:txBody>
                  <a:tcPr>
                    <a:solidFill>
                      <a:srgbClr val="D6D8E0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Zahira (O/L Sinhala teacher)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Zahira (A/L Sinhala teacher)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Anonymous (News Department)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The results generated from the application are almost grammatically correct. Only in certain cases does the model feed old data to the user.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Having an extractive approach was a good way of patching such issues.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Improve app speed</a:t>
                      </a:r>
                      <a:endParaRPr lang="en-GB" sz="1000" b="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Focus group (6)</a:t>
                      </a:r>
                    </a:p>
                  </a:txBody>
                  <a:tcPr>
                    <a:solidFill>
                      <a:srgbClr val="D6D8E0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Vetstoria  (ASE)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Sysco Labs (SE)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DxDy– (ASE)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HSenid Lanka  (ASE)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Enterprise Analytics (ATC)</a:t>
                      </a:r>
                    </a:p>
                    <a:p>
                      <a:pPr marL="179388" indent="-179388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DxDy (Intern UI/UX Designer)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Summary generation was meaningful in most cases.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Option of choosing the type of summary to be generated improves the reliability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Summary results perform well for news data. </a:t>
                      </a:r>
                    </a:p>
                    <a:p>
                      <a:pPr marL="171450" indent="-171450">
                        <a:buClr>
                          <a:schemeClr val="accent3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Improve app speed</a:t>
                      </a:r>
                      <a:endParaRPr lang="en-GB" sz="1000" b="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3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71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607100" y="93784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1942814" y="937848"/>
            <a:ext cx="2216386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Domain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599850" y="167476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151000" y="11791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607100" y="161554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1942814" y="1615548"/>
            <a:ext cx="2147806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Gaps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607100" y="229324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1942814" y="2293248"/>
            <a:ext cx="2056366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Aim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607100" y="297094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1942814" y="2970948"/>
            <a:ext cx="2216386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151000" y="18566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151000" y="25341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151000" y="32116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184;p22">
            <a:extLst>
              <a:ext uri="{FF2B5EF4-FFF2-40B4-BE49-F238E27FC236}">
                <a16:creationId xmlns:a16="http://schemas.microsoft.com/office/drawing/2014/main" id="{94CF29E7-18AE-10A7-79DC-5962AA21593A}"/>
              </a:ext>
            </a:extLst>
          </p:cNvPr>
          <p:cNvSpPr txBox="1">
            <a:spLocks/>
          </p:cNvSpPr>
          <p:nvPr/>
        </p:nvSpPr>
        <p:spPr>
          <a:xfrm>
            <a:off x="4541279" y="93784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" name="Google Shape;185;p22">
            <a:extLst>
              <a:ext uri="{FF2B5EF4-FFF2-40B4-BE49-F238E27FC236}">
                <a16:creationId xmlns:a16="http://schemas.microsoft.com/office/drawing/2014/main" id="{003E1D0C-5F4D-DC75-1DD3-00E9D85325DF}"/>
              </a:ext>
            </a:extLst>
          </p:cNvPr>
          <p:cNvSpPr txBox="1">
            <a:spLocks/>
          </p:cNvSpPr>
          <p:nvPr/>
        </p:nvSpPr>
        <p:spPr>
          <a:xfrm>
            <a:off x="5876992" y="1179190"/>
            <a:ext cx="2762765" cy="283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Testing &amp; Evaluation</a:t>
            </a:r>
          </a:p>
          <a:p>
            <a:pPr marL="0" indent="0"/>
            <a:endParaRPr lang="en-GB" dirty="0"/>
          </a:p>
        </p:txBody>
      </p:sp>
      <p:cxnSp>
        <p:nvCxnSpPr>
          <p:cNvPr id="4" name="Google Shape;187;p22">
            <a:extLst>
              <a:ext uri="{FF2B5EF4-FFF2-40B4-BE49-F238E27FC236}">
                <a16:creationId xmlns:a16="http://schemas.microsoft.com/office/drawing/2014/main" id="{DBF1C73C-AB29-AB29-B69D-1AFC943141B6}"/>
              </a:ext>
            </a:extLst>
          </p:cNvPr>
          <p:cNvCxnSpPr/>
          <p:nvPr/>
        </p:nvCxnSpPr>
        <p:spPr>
          <a:xfrm>
            <a:off x="5085179" y="11791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" name="Google Shape;188;p22">
            <a:extLst>
              <a:ext uri="{FF2B5EF4-FFF2-40B4-BE49-F238E27FC236}">
                <a16:creationId xmlns:a16="http://schemas.microsoft.com/office/drawing/2014/main" id="{309A0B79-3D29-4812-DF5E-6740CACDF1E4}"/>
              </a:ext>
            </a:extLst>
          </p:cNvPr>
          <p:cNvSpPr txBox="1">
            <a:spLocks/>
          </p:cNvSpPr>
          <p:nvPr/>
        </p:nvSpPr>
        <p:spPr>
          <a:xfrm>
            <a:off x="4541279" y="161554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6" name="Google Shape;189;p22">
            <a:extLst>
              <a:ext uri="{FF2B5EF4-FFF2-40B4-BE49-F238E27FC236}">
                <a16:creationId xmlns:a16="http://schemas.microsoft.com/office/drawing/2014/main" id="{D8B5830A-69E8-D5E6-9E01-9E589312CF5D}"/>
              </a:ext>
            </a:extLst>
          </p:cNvPr>
          <p:cNvSpPr txBox="1">
            <a:spLocks/>
          </p:cNvSpPr>
          <p:nvPr/>
        </p:nvSpPr>
        <p:spPr>
          <a:xfrm>
            <a:off x="5876992" y="1615548"/>
            <a:ext cx="2762767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Contribution to BOK</a:t>
            </a:r>
          </a:p>
        </p:txBody>
      </p:sp>
      <p:sp>
        <p:nvSpPr>
          <p:cNvPr id="7" name="Google Shape;190;p22">
            <a:extLst>
              <a:ext uri="{FF2B5EF4-FFF2-40B4-BE49-F238E27FC236}">
                <a16:creationId xmlns:a16="http://schemas.microsoft.com/office/drawing/2014/main" id="{8E24717F-4D44-11A8-C4BA-BFBA4BE34764}"/>
              </a:ext>
            </a:extLst>
          </p:cNvPr>
          <p:cNvSpPr txBox="1">
            <a:spLocks/>
          </p:cNvSpPr>
          <p:nvPr/>
        </p:nvSpPr>
        <p:spPr>
          <a:xfrm>
            <a:off x="4541279" y="229324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8" name="Google Shape;191;p22">
            <a:extLst>
              <a:ext uri="{FF2B5EF4-FFF2-40B4-BE49-F238E27FC236}">
                <a16:creationId xmlns:a16="http://schemas.microsoft.com/office/drawing/2014/main" id="{0D6892B3-A1E3-22EF-10A5-4018D1F2E7FA}"/>
              </a:ext>
            </a:extLst>
          </p:cNvPr>
          <p:cNvSpPr txBox="1">
            <a:spLocks/>
          </p:cNvSpPr>
          <p:nvPr/>
        </p:nvSpPr>
        <p:spPr>
          <a:xfrm>
            <a:off x="5876992" y="2279394"/>
            <a:ext cx="2646389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Novelty</a:t>
            </a:r>
          </a:p>
        </p:txBody>
      </p:sp>
      <p:sp>
        <p:nvSpPr>
          <p:cNvPr id="9" name="Google Shape;192;p22">
            <a:extLst>
              <a:ext uri="{FF2B5EF4-FFF2-40B4-BE49-F238E27FC236}">
                <a16:creationId xmlns:a16="http://schemas.microsoft.com/office/drawing/2014/main" id="{74B495CC-3F4F-9F06-D16E-A1E49AE8969A}"/>
              </a:ext>
            </a:extLst>
          </p:cNvPr>
          <p:cNvSpPr txBox="1">
            <a:spLocks/>
          </p:cNvSpPr>
          <p:nvPr/>
        </p:nvSpPr>
        <p:spPr>
          <a:xfrm>
            <a:off x="4541279" y="297094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0" name="Google Shape;193;p22">
            <a:extLst>
              <a:ext uri="{FF2B5EF4-FFF2-40B4-BE49-F238E27FC236}">
                <a16:creationId xmlns:a16="http://schemas.microsoft.com/office/drawing/2014/main" id="{8E6A9056-B523-991A-CE71-EF8EC5C43941}"/>
              </a:ext>
            </a:extLst>
          </p:cNvPr>
          <p:cNvSpPr txBox="1">
            <a:spLocks/>
          </p:cNvSpPr>
          <p:nvPr/>
        </p:nvSpPr>
        <p:spPr>
          <a:xfrm>
            <a:off x="5876993" y="2970948"/>
            <a:ext cx="2762766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Limitations &amp; Future enhancements</a:t>
            </a:r>
          </a:p>
        </p:txBody>
      </p:sp>
      <p:cxnSp>
        <p:nvCxnSpPr>
          <p:cNvPr id="11" name="Google Shape;194;p22">
            <a:extLst>
              <a:ext uri="{FF2B5EF4-FFF2-40B4-BE49-F238E27FC236}">
                <a16:creationId xmlns:a16="http://schemas.microsoft.com/office/drawing/2014/main" id="{72737A1F-F564-00F6-3762-6744FDE68DB5}"/>
              </a:ext>
            </a:extLst>
          </p:cNvPr>
          <p:cNvCxnSpPr/>
          <p:nvPr/>
        </p:nvCxnSpPr>
        <p:spPr>
          <a:xfrm>
            <a:off x="5085179" y="18566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" name="Google Shape;195;p22">
            <a:extLst>
              <a:ext uri="{FF2B5EF4-FFF2-40B4-BE49-F238E27FC236}">
                <a16:creationId xmlns:a16="http://schemas.microsoft.com/office/drawing/2014/main" id="{61102B4E-C429-FD56-ABD5-9B418AF9A599}"/>
              </a:ext>
            </a:extLst>
          </p:cNvPr>
          <p:cNvCxnSpPr/>
          <p:nvPr/>
        </p:nvCxnSpPr>
        <p:spPr>
          <a:xfrm>
            <a:off x="5085179" y="25341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196;p22">
            <a:extLst>
              <a:ext uri="{FF2B5EF4-FFF2-40B4-BE49-F238E27FC236}">
                <a16:creationId xmlns:a16="http://schemas.microsoft.com/office/drawing/2014/main" id="{9BAF7467-2E9A-C664-2D12-DB9B5F475AFA}"/>
              </a:ext>
            </a:extLst>
          </p:cNvPr>
          <p:cNvCxnSpPr/>
          <p:nvPr/>
        </p:nvCxnSpPr>
        <p:spPr>
          <a:xfrm>
            <a:off x="5085179" y="321169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192;p22">
            <a:extLst>
              <a:ext uri="{FF2B5EF4-FFF2-40B4-BE49-F238E27FC236}">
                <a16:creationId xmlns:a16="http://schemas.microsoft.com/office/drawing/2014/main" id="{9E53AA17-52BC-B24B-ADC4-CD37964A056B}"/>
              </a:ext>
            </a:extLst>
          </p:cNvPr>
          <p:cNvSpPr txBox="1">
            <a:spLocks/>
          </p:cNvSpPr>
          <p:nvPr/>
        </p:nvSpPr>
        <p:spPr>
          <a:xfrm>
            <a:off x="607100" y="3647564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5" name="Google Shape;193;p22">
            <a:extLst>
              <a:ext uri="{FF2B5EF4-FFF2-40B4-BE49-F238E27FC236}">
                <a16:creationId xmlns:a16="http://schemas.microsoft.com/office/drawing/2014/main" id="{94EE6691-0F76-F4E3-32BD-DEB28670865E}"/>
              </a:ext>
            </a:extLst>
          </p:cNvPr>
          <p:cNvSpPr txBox="1">
            <a:spLocks/>
          </p:cNvSpPr>
          <p:nvPr/>
        </p:nvSpPr>
        <p:spPr>
          <a:xfrm>
            <a:off x="1942814" y="3647564"/>
            <a:ext cx="244390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Technology Stack</a:t>
            </a:r>
          </a:p>
        </p:txBody>
      </p:sp>
      <p:cxnSp>
        <p:nvCxnSpPr>
          <p:cNvPr id="16" name="Google Shape;196;p22">
            <a:extLst>
              <a:ext uri="{FF2B5EF4-FFF2-40B4-BE49-F238E27FC236}">
                <a16:creationId xmlns:a16="http://schemas.microsoft.com/office/drawing/2014/main" id="{C9FEE02E-9E60-6852-057A-A3CBFCD48D00}"/>
              </a:ext>
            </a:extLst>
          </p:cNvPr>
          <p:cNvCxnSpPr/>
          <p:nvPr/>
        </p:nvCxnSpPr>
        <p:spPr>
          <a:xfrm>
            <a:off x="1151000" y="388830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" name="Google Shape;192;p22">
            <a:extLst>
              <a:ext uri="{FF2B5EF4-FFF2-40B4-BE49-F238E27FC236}">
                <a16:creationId xmlns:a16="http://schemas.microsoft.com/office/drawing/2014/main" id="{EDD6573C-4FF3-1D82-D7AA-68D6A5D22D16}"/>
              </a:ext>
            </a:extLst>
          </p:cNvPr>
          <p:cNvSpPr txBox="1">
            <a:spLocks/>
          </p:cNvSpPr>
          <p:nvPr/>
        </p:nvSpPr>
        <p:spPr>
          <a:xfrm>
            <a:off x="4541279" y="3647564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8" name="Google Shape;193;p22">
            <a:extLst>
              <a:ext uri="{FF2B5EF4-FFF2-40B4-BE49-F238E27FC236}">
                <a16:creationId xmlns:a16="http://schemas.microsoft.com/office/drawing/2014/main" id="{A294CE1F-FCEB-5136-BC4B-646B88186A06}"/>
              </a:ext>
            </a:extLst>
          </p:cNvPr>
          <p:cNvSpPr txBox="1">
            <a:spLocks/>
          </p:cNvSpPr>
          <p:nvPr/>
        </p:nvSpPr>
        <p:spPr>
          <a:xfrm>
            <a:off x="5876993" y="3647564"/>
            <a:ext cx="2216386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Conclusion</a:t>
            </a:r>
          </a:p>
        </p:txBody>
      </p:sp>
      <p:cxnSp>
        <p:nvCxnSpPr>
          <p:cNvPr id="19" name="Google Shape;196;p22">
            <a:extLst>
              <a:ext uri="{FF2B5EF4-FFF2-40B4-BE49-F238E27FC236}">
                <a16:creationId xmlns:a16="http://schemas.microsoft.com/office/drawing/2014/main" id="{DCAE603C-A10C-55AD-DBF6-320903ADE3A1}"/>
              </a:ext>
            </a:extLst>
          </p:cNvPr>
          <p:cNvCxnSpPr/>
          <p:nvPr/>
        </p:nvCxnSpPr>
        <p:spPr>
          <a:xfrm>
            <a:off x="5085179" y="388830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" name="Google Shape;192;p22">
            <a:extLst>
              <a:ext uri="{FF2B5EF4-FFF2-40B4-BE49-F238E27FC236}">
                <a16:creationId xmlns:a16="http://schemas.microsoft.com/office/drawing/2014/main" id="{743A1768-170F-2692-343D-9D48A6AAF41A}"/>
              </a:ext>
            </a:extLst>
          </p:cNvPr>
          <p:cNvSpPr txBox="1">
            <a:spLocks/>
          </p:cNvSpPr>
          <p:nvPr/>
        </p:nvSpPr>
        <p:spPr>
          <a:xfrm>
            <a:off x="622700" y="4246364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1" name="Google Shape;193;p22">
            <a:extLst>
              <a:ext uri="{FF2B5EF4-FFF2-40B4-BE49-F238E27FC236}">
                <a16:creationId xmlns:a16="http://schemas.microsoft.com/office/drawing/2014/main" id="{F2DC0685-E7F6-CF39-0C28-7E5AB3269A48}"/>
              </a:ext>
            </a:extLst>
          </p:cNvPr>
          <p:cNvSpPr txBox="1">
            <a:spLocks/>
          </p:cNvSpPr>
          <p:nvPr/>
        </p:nvSpPr>
        <p:spPr>
          <a:xfrm>
            <a:off x="1958414" y="4246364"/>
            <a:ext cx="244390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Demo</a:t>
            </a:r>
          </a:p>
        </p:txBody>
      </p:sp>
      <p:cxnSp>
        <p:nvCxnSpPr>
          <p:cNvPr id="22" name="Google Shape;196;p22">
            <a:extLst>
              <a:ext uri="{FF2B5EF4-FFF2-40B4-BE49-F238E27FC236}">
                <a16:creationId xmlns:a16="http://schemas.microsoft.com/office/drawing/2014/main" id="{70371F3A-92F5-A878-7A0E-44AC946555C7}"/>
              </a:ext>
            </a:extLst>
          </p:cNvPr>
          <p:cNvCxnSpPr/>
          <p:nvPr/>
        </p:nvCxnSpPr>
        <p:spPr>
          <a:xfrm>
            <a:off x="1166600" y="448710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" name="Google Shape;192;p22">
            <a:extLst>
              <a:ext uri="{FF2B5EF4-FFF2-40B4-BE49-F238E27FC236}">
                <a16:creationId xmlns:a16="http://schemas.microsoft.com/office/drawing/2014/main" id="{89072917-3619-73C8-F1B3-6E9F43038808}"/>
              </a:ext>
            </a:extLst>
          </p:cNvPr>
          <p:cNvSpPr txBox="1">
            <a:spLocks/>
          </p:cNvSpPr>
          <p:nvPr/>
        </p:nvSpPr>
        <p:spPr>
          <a:xfrm>
            <a:off x="4556879" y="4246364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2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dirty="0"/>
              <a:t>12</a:t>
            </a:r>
          </a:p>
        </p:txBody>
      </p:sp>
      <p:sp>
        <p:nvSpPr>
          <p:cNvPr id="24" name="Google Shape;193;p22">
            <a:extLst>
              <a:ext uri="{FF2B5EF4-FFF2-40B4-BE49-F238E27FC236}">
                <a16:creationId xmlns:a16="http://schemas.microsoft.com/office/drawing/2014/main" id="{CA94628A-A471-CD34-49F0-895075CD0C17}"/>
              </a:ext>
            </a:extLst>
          </p:cNvPr>
          <p:cNvSpPr txBox="1">
            <a:spLocks/>
          </p:cNvSpPr>
          <p:nvPr/>
        </p:nvSpPr>
        <p:spPr>
          <a:xfrm>
            <a:off x="5892593" y="4246364"/>
            <a:ext cx="2630788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Research papers</a:t>
            </a:r>
          </a:p>
        </p:txBody>
      </p:sp>
      <p:cxnSp>
        <p:nvCxnSpPr>
          <p:cNvPr id="25" name="Google Shape;196;p22">
            <a:extLst>
              <a:ext uri="{FF2B5EF4-FFF2-40B4-BE49-F238E27FC236}">
                <a16:creationId xmlns:a16="http://schemas.microsoft.com/office/drawing/2014/main" id="{47D3AF5B-D76C-22A1-CE57-CA38FEB26843}"/>
              </a:ext>
            </a:extLst>
          </p:cNvPr>
          <p:cNvCxnSpPr/>
          <p:nvPr/>
        </p:nvCxnSpPr>
        <p:spPr>
          <a:xfrm>
            <a:off x="5100779" y="448710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 to BOK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42534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C563D4E2-DD4E-73A9-0174-F81236638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21773"/>
              </p:ext>
            </p:extLst>
          </p:nvPr>
        </p:nvGraphicFramePr>
        <p:xfrm>
          <a:off x="685125" y="633600"/>
          <a:ext cx="7773750" cy="3686400"/>
        </p:xfrm>
        <a:graphic>
          <a:graphicData uri="http://schemas.openxmlformats.org/drawingml/2006/table">
            <a:tbl>
              <a:tblPr firstRow="1" bandRow="1">
                <a:tableStyleId>{09C5541C-AE9A-4175-9EED-775E4A36B0DE}</a:tableStyleId>
              </a:tblPr>
              <a:tblGrid>
                <a:gridCol w="3886875">
                  <a:extLst>
                    <a:ext uri="{9D8B030D-6E8A-4147-A177-3AD203B41FA5}">
                      <a16:colId xmlns:a16="http://schemas.microsoft.com/office/drawing/2014/main" val="4081388958"/>
                    </a:ext>
                  </a:extLst>
                </a:gridCol>
                <a:gridCol w="3886875">
                  <a:extLst>
                    <a:ext uri="{9D8B030D-6E8A-4147-A177-3AD203B41FA5}">
                      <a16:colId xmlns:a16="http://schemas.microsoft.com/office/drawing/2014/main" val="1410031547"/>
                    </a:ext>
                  </a:extLst>
                </a:gridCol>
              </a:tblGrid>
              <a:tr h="82935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Contribution to Problem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Contribution to Research Domain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76678"/>
                  </a:ext>
                </a:extLst>
              </a:tr>
              <a:tr h="788757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Generate Sinhala summaries for long Sinhala 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Automating generation of training arguments provide better results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604745"/>
                  </a:ext>
                </a:extLst>
              </a:tr>
              <a:tr h="63976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Maintain documents highlights in summary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Combined approach for Sinhala summarization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688853"/>
                  </a:ext>
                </a:extLst>
              </a:tr>
              <a:tr h="788757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Reduce the time consumed for reading long Sinhala articles/ 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Translated sub-dataset of CNN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48937"/>
                  </a:ext>
                </a:extLst>
              </a:tr>
              <a:tr h="639768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All models and dataset are publicly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37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7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Novelty of the research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50292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C9B20-9DFE-CC46-F043-D1FC6DB57D69}"/>
              </a:ext>
            </a:extLst>
          </p:cNvPr>
          <p:cNvSpPr/>
          <p:nvPr/>
        </p:nvSpPr>
        <p:spPr>
          <a:xfrm>
            <a:off x="464127" y="173181"/>
            <a:ext cx="8319655" cy="1350819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Golos Text" panose="020B0604020202020204" charset="0"/>
                <a:cs typeface="Golos Text" panose="020B0604020202020204" charset="0"/>
              </a:rPr>
              <a:t>First Combined approach</a:t>
            </a:r>
            <a:r>
              <a:rPr lang="en-GB" sz="2000" b="1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for Sinhala document summarization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D6B17F-615D-1EEF-99A3-D103E41C1093}"/>
              </a:ext>
            </a:extLst>
          </p:cNvPr>
          <p:cNvSpPr/>
          <p:nvPr/>
        </p:nvSpPr>
        <p:spPr>
          <a:xfrm>
            <a:off x="464127" y="1655619"/>
            <a:ext cx="8319655" cy="1468582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Golos Text Medium" panose="020B0604020202020204" charset="0"/>
                <a:cs typeface="Golos Text Medium" panose="020B0604020202020204" charset="0"/>
              </a:rPr>
              <a:t>Proof that automation of training arguments</a:t>
            </a:r>
            <a:r>
              <a:rPr lang="en-GB" sz="2000" b="1" dirty="0">
                <a:solidFill>
                  <a:srgbClr val="000000"/>
                </a:solidFill>
                <a:latin typeface="Golos Text Medium" panose="020B0604020202020204" charset="0"/>
                <a:cs typeface="Golos Text Medium" panose="020B0604020202020204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provide better results for Abstractive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F11F6F-2F9D-5280-744D-590A9C5615F6}"/>
              </a:ext>
            </a:extLst>
          </p:cNvPr>
          <p:cNvSpPr/>
          <p:nvPr/>
        </p:nvSpPr>
        <p:spPr>
          <a:xfrm>
            <a:off x="464127" y="3290454"/>
            <a:ext cx="4107873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Golos Text" panose="020B0604020202020204" charset="0"/>
                <a:cs typeface="Golos Text" panose="020B0604020202020204" charset="0"/>
              </a:rPr>
              <a:t>No input text limit</a:t>
            </a:r>
            <a:r>
              <a:rPr lang="en-GB" sz="2000" b="1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for application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979B45-DFAA-C83B-C1D7-091D5ED2E125}"/>
              </a:ext>
            </a:extLst>
          </p:cNvPr>
          <p:cNvSpPr/>
          <p:nvPr/>
        </p:nvSpPr>
        <p:spPr>
          <a:xfrm>
            <a:off x="4675909" y="3290454"/>
            <a:ext cx="4107873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Proof that 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Golos Text" panose="020B0604020202020204" charset="0"/>
                <a:cs typeface="Golos Text" panose="020B0604020202020204" charset="0"/>
              </a:rPr>
              <a:t>translated dataset doesn’t affect app quality</a:t>
            </a:r>
          </a:p>
        </p:txBody>
      </p:sp>
    </p:spTree>
    <p:extLst>
      <p:ext uri="{BB962C8B-B14F-4D97-AF65-F5344CB8AC3E}">
        <p14:creationId xmlns:p14="http://schemas.microsoft.com/office/powerpoint/2010/main" val="77375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and Future Enhancements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20600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" sz="2000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Training arguments had to be reduced due to the lack of computational resources  (More GPU consumption)</a:t>
            </a:r>
            <a:endParaRPr lang="en-GB" dirty="0">
              <a:solidFill>
                <a:srgbClr val="333746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ROUGE testing isn’t fully reliable for LR languages </a:t>
            </a:r>
            <a:r>
              <a:rPr lang="en-GB" dirty="0"/>
              <a:t>(Hasan et al., 2021)</a:t>
            </a: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Limited benchmarking models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(d) </a:t>
            </a:r>
            <a:r>
              <a:rPr lang="en-GB" sz="2000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Dataset used is specific for news domain</a:t>
            </a:r>
            <a:endParaRPr lang="en-GB" dirty="0">
              <a:solidFill>
                <a:srgbClr val="333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0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enhancements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275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-GB" sz="2000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Use the model for other NLP tasks </a:t>
            </a:r>
            <a:r>
              <a:rPr lang="en-GB" dirty="0"/>
              <a:t>(Liu and </a:t>
            </a:r>
            <a:r>
              <a:rPr lang="en-GB" dirty="0" err="1"/>
              <a:t>Lapata</a:t>
            </a:r>
            <a:r>
              <a:rPr lang="en-GB" dirty="0"/>
              <a:t>, 2019)</a:t>
            </a:r>
            <a:endParaRPr lang="en-GB" dirty="0">
              <a:solidFill>
                <a:srgbClr val="333746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Q&amp;A system within the model </a:t>
            </a:r>
            <a:r>
              <a:rPr lang="en-GB" dirty="0"/>
              <a:t>(Zhang, Wei and Zhou, 2019)</a:t>
            </a: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Improve model with real Sinhala summary dataset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(d) </a:t>
            </a:r>
            <a:r>
              <a:rPr lang="en-GB" sz="2000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Improve model for other problem domains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(e)</a:t>
            </a:r>
            <a:r>
              <a:rPr lang="en-GB" sz="14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GB" sz="2000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Improve speed of summary generation</a:t>
            </a:r>
            <a:endParaRPr lang="en-GB" sz="2000" dirty="0">
              <a:solidFill>
                <a:srgbClr val="333746"/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endParaRPr lang="en-GB" dirty="0">
              <a:solidFill>
                <a:srgbClr val="333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4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2096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72931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050" y="387273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050" y="1024365"/>
            <a:ext cx="7713900" cy="16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" sz="16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en-GB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Scarcity of Sinhala datasets</a:t>
            </a:r>
            <a:endParaRPr lang="en-GB" sz="1050" dirty="0">
              <a:solidFill>
                <a:srgbClr val="333746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-GB" dirty="0">
                <a:latin typeface="Golos Text Medium"/>
                <a:ea typeface="Golos Text Medium"/>
                <a:cs typeface="Golos Text Medium"/>
                <a:sym typeface="Golos Text Medium"/>
              </a:rPr>
              <a:t> Identifying pre-trained models that perform well for Sinhala summarization</a:t>
            </a:r>
            <a:endParaRPr lang="en-GB" sz="105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-GB" dirty="0">
                <a:latin typeface="Golos Text Medium"/>
                <a:ea typeface="Golos Text Medium"/>
                <a:cs typeface="Golos Text Medium"/>
                <a:sym typeface="Golos Text Medium"/>
              </a:rPr>
              <a:t> Lack of computational resources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GB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(d) </a:t>
            </a:r>
            <a:r>
              <a:rPr lang="en-GB" dirty="0">
                <a:solidFill>
                  <a:srgbClr val="333746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Difficulty in contacting foreign evaluators</a:t>
            </a:r>
            <a:endParaRPr lang="en-GB" sz="1050" dirty="0">
              <a:solidFill>
                <a:srgbClr val="333746"/>
              </a:solidFill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395AFC28-12B0-D1AF-F543-14C1A08FE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50343"/>
              </p:ext>
            </p:extLst>
          </p:nvPr>
        </p:nvGraphicFramePr>
        <p:xfrm>
          <a:off x="655200" y="2977290"/>
          <a:ext cx="7773750" cy="1593250"/>
        </p:xfrm>
        <a:graphic>
          <a:graphicData uri="http://schemas.openxmlformats.org/drawingml/2006/table">
            <a:tbl>
              <a:tblPr firstRow="1" bandRow="1">
                <a:tableStyleId>{09C5541C-AE9A-4175-9EED-775E4A36B0DE}</a:tableStyleId>
              </a:tblPr>
              <a:tblGrid>
                <a:gridCol w="3886875">
                  <a:extLst>
                    <a:ext uri="{9D8B030D-6E8A-4147-A177-3AD203B41FA5}">
                      <a16:colId xmlns:a16="http://schemas.microsoft.com/office/drawing/2014/main" val="4081388958"/>
                    </a:ext>
                  </a:extLst>
                </a:gridCol>
                <a:gridCol w="3886875">
                  <a:extLst>
                    <a:ext uri="{9D8B030D-6E8A-4147-A177-3AD203B41FA5}">
                      <a16:colId xmlns:a16="http://schemas.microsoft.com/office/drawing/2014/main" val="1410031547"/>
                    </a:ext>
                  </a:extLst>
                </a:gridCol>
              </a:tblGrid>
              <a:tr h="480730"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Existing skills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rgbClr val="333746"/>
                          </a:solidFill>
                          <a:latin typeface="Golos Text Medium" panose="020B0604020202020204" charset="0"/>
                          <a:cs typeface="Golos Text Medium" panose="020B0604020202020204" charset="0"/>
                        </a:rPr>
                        <a:t>Skills learnt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7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Full stack development</a:t>
                      </a:r>
                      <a:endParaRPr lang="en-GB" sz="120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NLP for Sinhala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60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UI/UX and Accessibility</a:t>
                      </a:r>
                      <a:endParaRPr lang="en-GB" sz="120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Summarization</a:t>
                      </a:r>
                      <a:endParaRPr lang="en-GB" sz="120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688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rgbClr val="333746"/>
                        </a:solidFill>
                        <a:latin typeface="Golos Text" panose="020B0604020202020204" charset="0"/>
                        <a:cs typeface="Golos Tex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333746"/>
                          </a:solidFill>
                          <a:latin typeface="Golos Text" panose="020B0604020202020204" charset="0"/>
                          <a:cs typeface="Golos Text" panose="020B0604020202020204" charset="0"/>
                        </a:rPr>
                        <a:t>Use of pretrained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48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22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8"/>
          <p:cNvSpPr txBox="1"/>
          <p:nvPr/>
        </p:nvSpPr>
        <p:spPr>
          <a:xfrm>
            <a:off x="497918" y="1288800"/>
            <a:ext cx="8148163" cy="361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International Conference on Computer Science &amp; Software Engineering (CSSE 2023)                                                 </a:t>
            </a:r>
            <a:r>
              <a:rPr lang="en-US" b="1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Status</a:t>
            </a:r>
            <a:r>
              <a:rPr lang="en-US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–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Golos Text" panose="020B0604020202020204" charset="0"/>
                <a:cs typeface="Golos Text" panose="020B0604020202020204" charset="0"/>
                <a:sym typeface="Golos Text"/>
              </a:rPr>
              <a:t>Accepted, Awaiting payment</a:t>
            </a:r>
          </a:p>
          <a:p>
            <a:pPr marL="139700" lvl="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b="0" i="0" dirty="0">
              <a:solidFill>
                <a:srgbClr val="33333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0" indent="-31750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b="0" i="0" dirty="0">
                <a:solidFill>
                  <a:srgbClr val="333333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International Journal of Novel Research and Development (IJNRD)                                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  <a:latin typeface="Golos Text" panose="020B0604020202020204" charset="0"/>
                <a:cs typeface="Golos Text" panose="020B0604020202020204" charset="0"/>
                <a:sym typeface="Golos Text"/>
              </a:rPr>
              <a:t>Status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Golos Text" panose="020B0604020202020204" charset="0"/>
                <a:cs typeface="Golos Text" panose="020B0604020202020204" charset="0"/>
                <a:sym typeface="Golos Text"/>
              </a:rPr>
              <a:t> – Accepted, Awaiting payment</a:t>
            </a:r>
          </a:p>
          <a:p>
            <a:pPr marL="139700" lvl="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dirty="0">
              <a:solidFill>
                <a:schemeClr val="hlink"/>
              </a:solidFill>
              <a:uFill>
                <a:noFill/>
              </a:uFill>
              <a:latin typeface="Golos Text" panose="020B0604020202020204" charset="0"/>
              <a:cs typeface="Golos Text" panose="020B0604020202020204" charset="0"/>
              <a:sym typeface="Golos Text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Global Scientific Journals (GSJ 2023)                                                                                     </a:t>
            </a:r>
            <a:r>
              <a:rPr lang="en-US" b="1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Status</a:t>
            </a:r>
            <a:r>
              <a:rPr lang="en-US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–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Golos Text" panose="020B0604020202020204" charset="0"/>
                <a:cs typeface="Golos Text" panose="020B0604020202020204" charset="0"/>
                <a:sym typeface="Golos Text"/>
              </a:rPr>
              <a:t>Accepted, Awaiting payment</a:t>
            </a:r>
          </a:p>
          <a:p>
            <a:pPr marL="139700" lvl="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rgbClr val="222222"/>
                </a:solidFill>
                <a:latin typeface="Golos Text" panose="020B0604020202020204" charset="0"/>
                <a:cs typeface="Golos Text" panose="020B0604020202020204" charset="0"/>
              </a:rPr>
              <a:t>Microsoft CMT (CLNLP2023)                                                                                                       </a:t>
            </a:r>
            <a:r>
              <a:rPr lang="en-US" b="1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Status</a:t>
            </a:r>
            <a:r>
              <a:rPr lang="en-US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– In-review</a:t>
            </a:r>
          </a:p>
          <a:p>
            <a:pPr marL="1397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rgbClr val="222222"/>
                </a:solidFill>
                <a:latin typeface="Golos Text" panose="020B0604020202020204" charset="0"/>
                <a:cs typeface="Golos Text" panose="020B0604020202020204" charset="0"/>
              </a:rPr>
              <a:t>Researchgate (Pre-print)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Golos Text" panose="020B0604020202020204" charset="0"/>
                <a:cs typeface="Golos Text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rgbClr val="222222"/>
                </a:solidFill>
                <a:latin typeface="Golos Text" panose="020B0604020202020204" charset="0"/>
                <a:cs typeface="Golos Text" panose="020B0604020202020204" charset="0"/>
              </a:rPr>
              <a:t>                                                                                                    </a:t>
            </a:r>
            <a:r>
              <a:rPr lang="en-US" b="1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Status</a:t>
            </a:r>
            <a:r>
              <a:rPr lang="en-US" i="0" dirty="0">
                <a:solidFill>
                  <a:srgbClr val="222222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 – Publicly Available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GB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US" i="0" dirty="0">
              <a:solidFill>
                <a:srgbClr val="33333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US" i="0" dirty="0">
              <a:solidFill>
                <a:srgbClr val="33333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3CD7A-48A5-43AF-D7E3-26F978F84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35000"/>
            <a:ext cx="7713900" cy="707400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12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       </a:t>
            </a:r>
            <a:r>
              <a:rPr lang="en-GB" dirty="0"/>
              <a:t>Research Papers</a:t>
            </a:r>
          </a:p>
        </p:txBody>
      </p:sp>
      <p:cxnSp>
        <p:nvCxnSpPr>
          <p:cNvPr id="7" name="Google Shape;496;p32">
            <a:extLst>
              <a:ext uri="{FF2B5EF4-FFF2-40B4-BE49-F238E27FC236}">
                <a16:creationId xmlns:a16="http://schemas.microsoft.com/office/drawing/2014/main" id="{CE82D0D8-B5D9-34BA-F087-7F0E46FAACEA}"/>
              </a:ext>
            </a:extLst>
          </p:cNvPr>
          <p:cNvCxnSpPr/>
          <p:nvPr/>
        </p:nvCxnSpPr>
        <p:spPr>
          <a:xfrm>
            <a:off x="1326400" y="9000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212397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domain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8999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37892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715100" y="350517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paper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A1D08-0FD6-072A-F765-C8965F55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101" y="1267200"/>
            <a:ext cx="2628084" cy="331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87666-8950-A7A8-9386-CBBE24E0E1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5045" y="1267200"/>
            <a:ext cx="2596104" cy="331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EFE1E-98D2-D3AD-B15A-D3A919A6B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711" y="1267200"/>
            <a:ext cx="2572043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0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715100" y="350517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Acceptence proof I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C334E-E64D-464D-E107-5FAB8070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9" y="990926"/>
            <a:ext cx="8080195" cy="96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5355E-21FE-B570-5678-516FAFBD5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9" y="2035438"/>
            <a:ext cx="2399698" cy="2889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276D0-D2A1-E278-960E-4AD7FDCE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55247" y="2039229"/>
            <a:ext cx="2399698" cy="28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C473D-E068-E723-26B0-D48F8FD5BF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5502" y="2035438"/>
            <a:ext cx="2369692" cy="28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91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715100" y="350517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Acceptence proof II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C866F-D041-B531-1A82-30510AB4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0" y="1188823"/>
            <a:ext cx="7550500" cy="3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BE5804-9D7E-2A77-F51C-514AE45C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8" y="1057917"/>
            <a:ext cx="7293203" cy="3502244"/>
          </a:xfrm>
          <a:prstGeom prst="rect">
            <a:avLst/>
          </a:prstGeom>
        </p:spPr>
      </p:pic>
      <p:sp>
        <p:nvSpPr>
          <p:cNvPr id="2" name="Google Shape;773;p38">
            <a:extLst>
              <a:ext uri="{FF2B5EF4-FFF2-40B4-BE49-F238E27FC236}">
                <a16:creationId xmlns:a16="http://schemas.microsoft.com/office/drawing/2014/main" id="{FAB6EB4B-4DE4-AF18-3BE6-7BC15A4EC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50517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Acceptence proof III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215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F11F6F-2F9D-5280-744D-590A9C5615F6}"/>
              </a:ext>
            </a:extLst>
          </p:cNvPr>
          <p:cNvSpPr/>
          <p:nvPr/>
        </p:nvSpPr>
        <p:spPr>
          <a:xfrm>
            <a:off x="223392" y="158616"/>
            <a:ext cx="2120673" cy="2391425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Combined approach for summarization</a:t>
            </a:r>
          </a:p>
          <a:p>
            <a:pPr algn="ctr"/>
            <a:endParaRPr lang="en-GB" dirty="0">
              <a:solidFill>
                <a:srgbClr val="000000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Frequency based + Finetuned mT5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979B45-DFAA-C83B-C1D7-091D5ED2E125}"/>
              </a:ext>
            </a:extLst>
          </p:cNvPr>
          <p:cNvSpPr/>
          <p:nvPr/>
        </p:nvSpPr>
        <p:spPr>
          <a:xfrm>
            <a:off x="4370400" y="158616"/>
            <a:ext cx="2347200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Introduction of a translated dataset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C7F51A-70A9-F5B9-7505-F9ED09A32737}"/>
              </a:ext>
            </a:extLst>
          </p:cNvPr>
          <p:cNvSpPr/>
          <p:nvPr/>
        </p:nvSpPr>
        <p:spPr>
          <a:xfrm>
            <a:off x="4413049" y="1738935"/>
            <a:ext cx="1504800" cy="146858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2"/>
                </a:solidFill>
                <a:latin typeface="Golos Text" panose="020B0604020202020204" charset="0"/>
                <a:cs typeface="Golos Text" panose="020B0604020202020204" charset="0"/>
              </a:rPr>
              <a:t>S</a:t>
            </a:r>
            <a:r>
              <a:rPr lang="en-GB" sz="2000" b="1" dirty="0">
                <a:solidFill>
                  <a:schemeClr val="tx2"/>
                </a:solidFill>
                <a:latin typeface="Golos Text" panose="020B0604020202020204" charset="0"/>
                <a:cs typeface="Golos Text" panose="020B0604020202020204" charset="0"/>
              </a:rPr>
              <a:t>in</a:t>
            </a:r>
            <a:r>
              <a:rPr lang="en-GB" sz="2800" b="1" dirty="0">
                <a:solidFill>
                  <a:schemeClr val="tx2"/>
                </a:solidFill>
                <a:latin typeface="Golos Text" panose="020B0604020202020204" charset="0"/>
                <a:cs typeface="Golos Text" panose="020B0604020202020204" charset="0"/>
              </a:rPr>
              <a:t>D</a:t>
            </a:r>
            <a:r>
              <a:rPr lang="en-GB" sz="2000" b="1" dirty="0">
                <a:solidFill>
                  <a:schemeClr val="tx2"/>
                </a:solidFill>
                <a:latin typeface="Golos Text" panose="020B0604020202020204" charset="0"/>
                <a:cs typeface="Golos Text" panose="020B0604020202020204" charset="0"/>
              </a:rPr>
              <a:t>OC</a:t>
            </a:r>
            <a:endParaRPr lang="en-GB" sz="2000" dirty="0">
              <a:solidFill>
                <a:schemeClr val="tx2"/>
              </a:solidFill>
              <a:latin typeface="Golos Text" panose="020B0604020202020204" charset="0"/>
              <a:cs typeface="Golos Text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90577E-7893-FD32-9909-33F695EB3601}"/>
              </a:ext>
            </a:extLst>
          </p:cNvPr>
          <p:cNvSpPr/>
          <p:nvPr/>
        </p:nvSpPr>
        <p:spPr>
          <a:xfrm>
            <a:off x="5875200" y="3319254"/>
            <a:ext cx="1417937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13 human evaluators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DA042E-3011-0F85-37E3-DFC550397FDA}"/>
              </a:ext>
            </a:extLst>
          </p:cNvPr>
          <p:cNvSpPr/>
          <p:nvPr/>
        </p:nvSpPr>
        <p:spPr>
          <a:xfrm>
            <a:off x="7435936" y="3319254"/>
            <a:ext cx="1417937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1 research paper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9EE609-AD91-577A-4E00-670BCD6200C9}"/>
              </a:ext>
            </a:extLst>
          </p:cNvPr>
          <p:cNvSpPr/>
          <p:nvPr/>
        </p:nvSpPr>
        <p:spPr>
          <a:xfrm>
            <a:off x="2573815" y="3319254"/>
            <a:ext cx="3158586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Possibility of inaccurate automatic testing for LR languages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D49F12-0B1D-2F49-F1A5-14E6A32DB0D1}"/>
              </a:ext>
            </a:extLst>
          </p:cNvPr>
          <p:cNvSpPr/>
          <p:nvPr/>
        </p:nvSpPr>
        <p:spPr>
          <a:xfrm>
            <a:off x="6004800" y="1738935"/>
            <a:ext cx="2849073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Generating automatic training arguments for better results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65DBAB-8962-A17E-09C2-6C53D126A95B}"/>
              </a:ext>
            </a:extLst>
          </p:cNvPr>
          <p:cNvSpPr/>
          <p:nvPr/>
        </p:nvSpPr>
        <p:spPr>
          <a:xfrm>
            <a:off x="6799936" y="180325"/>
            <a:ext cx="1980737" cy="1446875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No input text limit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B180D0-0443-0539-6A2A-F972A861BBE0}"/>
              </a:ext>
            </a:extLst>
          </p:cNvPr>
          <p:cNvSpPr/>
          <p:nvPr/>
        </p:nvSpPr>
        <p:spPr>
          <a:xfrm>
            <a:off x="2431016" y="129816"/>
            <a:ext cx="1852433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Primarily for Sinhala language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1C41D8-369F-8152-F0DE-35C4BE295540}"/>
              </a:ext>
            </a:extLst>
          </p:cNvPr>
          <p:cNvSpPr/>
          <p:nvPr/>
        </p:nvSpPr>
        <p:spPr>
          <a:xfrm>
            <a:off x="2473665" y="1738935"/>
            <a:ext cx="1852433" cy="1468583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Publicly available on Huggingface and GitHub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1D3C34-7B06-2059-2880-765765C66E1C}"/>
              </a:ext>
            </a:extLst>
          </p:cNvPr>
          <p:cNvSpPr/>
          <p:nvPr/>
        </p:nvSpPr>
        <p:spPr>
          <a:xfrm>
            <a:off x="223392" y="2671200"/>
            <a:ext cx="2120673" cy="2194421"/>
          </a:xfrm>
          <a:prstGeom prst="roundRect">
            <a:avLst/>
          </a:prstGeom>
          <a:solidFill>
            <a:srgbClr val="D6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Golos Text" panose="020B0604020202020204" charset="0"/>
                <a:cs typeface="Golos Text" panose="020B0604020202020204" charset="0"/>
              </a:rPr>
              <a:t>Less researched area in Sinhala domain</a:t>
            </a:r>
          </a:p>
        </p:txBody>
      </p:sp>
    </p:spTree>
    <p:extLst>
      <p:ext uri="{BB962C8B-B14F-4D97-AF65-F5344CB8AC3E}">
        <p14:creationId xmlns:p14="http://schemas.microsoft.com/office/powerpoint/2010/main" val="2160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715100" y="350517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774" name="Google Shape;774;p38"/>
          <p:cNvSpPr txBox="1"/>
          <p:nvPr/>
        </p:nvSpPr>
        <p:spPr>
          <a:xfrm>
            <a:off x="715100" y="1177181"/>
            <a:ext cx="8148163" cy="365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Hasan, T. et al. (2021). XL-Sum: Large-Scale Multilingual Abstractive Summarization for 44 Languages. Findings of the Association for Computational Linguistics: ACL-IJCNLP 2021. August 2021. Online: Association for Computational Linguistics, 4693–4703. Available from https://doi.org/10.18653/v1/2021.findings-acl.413 </a:t>
            </a:r>
          </a:p>
          <a:p>
            <a:pPr marL="139700" lvl="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sz="1000" dirty="0">
              <a:solidFill>
                <a:schemeClr val="hlink"/>
              </a:solidFill>
              <a:uFill>
                <a:noFill/>
              </a:uFill>
              <a:latin typeface="Golos Text" panose="020B0604020202020204" charset="0"/>
              <a:cs typeface="Golos Text" panose="020B0604020202020204" charset="0"/>
              <a:sym typeface="Golos Text"/>
            </a:endParaRPr>
          </a:p>
          <a:p>
            <a:pPr marL="457200" lvl="0" indent="-31750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000" dirty="0">
                <a:latin typeface="Golos Text" panose="020B0604020202020204" charset="0"/>
                <a:cs typeface="Golos Text" panose="020B0604020202020204" charset="0"/>
              </a:rPr>
              <a:t>Gonçalves, L. (2021). Automatic Text Summarization with Machine Learning — An overview. </a:t>
            </a:r>
            <a:r>
              <a:rPr lang="en-US" sz="1000" dirty="0" err="1">
                <a:latin typeface="Golos Text" panose="020B0604020202020204" charset="0"/>
                <a:cs typeface="Golos Text" panose="020B0604020202020204" charset="0"/>
              </a:rPr>
              <a:t>luisfredgs</a:t>
            </a:r>
            <a:r>
              <a:rPr lang="en-US" sz="1000" dirty="0">
                <a:latin typeface="Golos Text" panose="020B0604020202020204" charset="0"/>
                <a:cs typeface="Golos Text" panose="020B0604020202020204" charset="0"/>
              </a:rPr>
              <a:t>. Available from https://medium.com/luisfredgs/automatic-text-summarizationwith-machine-learning-an-overview-68ded5717a25. </a:t>
            </a:r>
          </a:p>
          <a:p>
            <a:pPr marL="139700" lvl="0" rtl="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sz="1000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GB" sz="1000" dirty="0" err="1">
                <a:latin typeface="Golos Text" panose="020B0604020202020204" charset="0"/>
                <a:cs typeface="Golos Text" panose="020B0604020202020204" charset="0"/>
              </a:rPr>
              <a:t>Dhananjaya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, V. et al. (2022). </a:t>
            </a:r>
            <a:r>
              <a:rPr lang="en-GB" sz="1000" dirty="0" err="1">
                <a:latin typeface="Golos Text" panose="020B0604020202020204" charset="0"/>
                <a:cs typeface="Golos Text" panose="020B0604020202020204" charset="0"/>
              </a:rPr>
              <a:t>BERTifying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 Sinhala -- A Comprehensive Analysis of Pre-trained Language Models for Sinhala Text Classification. 2022. </a:t>
            </a:r>
            <a:r>
              <a:rPr lang="en-GB" sz="1000" dirty="0" err="1">
                <a:latin typeface="Golos Text" panose="020B0604020202020204" charset="0"/>
                <a:cs typeface="Golos Text" panose="020B0604020202020204" charset="0"/>
              </a:rPr>
              <a:t>arXiv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. Available from https://doi.org/10.48550/ARXIV.2208.07864 </a:t>
            </a:r>
          </a:p>
          <a:p>
            <a:pPr marL="1397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sz="1000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Digital 2022: Sri Lanka. (2022). </a:t>
            </a:r>
            <a:r>
              <a:rPr lang="en-GB" sz="1000" dirty="0" err="1">
                <a:latin typeface="Golos Text" panose="020B0604020202020204" charset="0"/>
                <a:cs typeface="Golos Text" panose="020B0604020202020204" charset="0"/>
              </a:rPr>
              <a:t>DataReportal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 – Global Digital Insights. Available from 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  <a:hlinkClick r:id="rId3"/>
              </a:rPr>
              <a:t>https://datareportal.com/reports/digital-2022-sri-lanka</a:t>
            </a:r>
            <a:endParaRPr lang="en-GB" sz="1000" dirty="0">
              <a:latin typeface="Golos Text" panose="020B0604020202020204" charset="0"/>
              <a:cs typeface="Golos Text" panose="020B0604020202020204" charset="0"/>
            </a:endParaRPr>
          </a:p>
          <a:p>
            <a:pPr marL="1397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</a:pPr>
            <a:endParaRPr lang="en-US" sz="1000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000" dirty="0">
                <a:latin typeface="Golos Text" panose="020B0604020202020204" charset="0"/>
                <a:cs typeface="Golos Text" panose="020B0604020202020204" charset="0"/>
              </a:rPr>
              <a:t>Liu, Y. and </a:t>
            </a:r>
            <a:r>
              <a:rPr lang="en-US" sz="1000" dirty="0" err="1">
                <a:latin typeface="Golos Text" panose="020B0604020202020204" charset="0"/>
                <a:cs typeface="Golos Text" panose="020B0604020202020204" charset="0"/>
              </a:rPr>
              <a:t>Lapata</a:t>
            </a:r>
            <a:r>
              <a:rPr lang="en-US" sz="1000" dirty="0">
                <a:latin typeface="Golos Text" panose="020B0604020202020204" charset="0"/>
                <a:cs typeface="Golos Text" panose="020B0604020202020204" charset="0"/>
              </a:rPr>
              <a:t>, M. (2019). Text Summarization with Pretrained Encoders. Proceedings of the 2019 Conference on Empirical Methods in Natural Language Processing and the 9th International Joint Conference on Natural Language Processing (EMNLP-IJCNLP). November 2019. Hong Kong, China: Association for Computational Linguistics, 3730– 3740. Available from </a:t>
            </a:r>
            <a:r>
              <a:rPr lang="en-US" sz="1000" dirty="0">
                <a:latin typeface="Golos Text" panose="020B0604020202020204" charset="0"/>
                <a:cs typeface="Golos Text" panose="020B0604020202020204" charset="0"/>
                <a:hlinkClick r:id="rId4"/>
              </a:rPr>
              <a:t>https://doi.org/10.18653/v1/D19-1387</a:t>
            </a:r>
            <a:endParaRPr lang="en-US" sz="1000" i="0" dirty="0">
              <a:solidFill>
                <a:srgbClr val="33333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52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8"/>
          <p:cNvSpPr txBox="1">
            <a:spLocks noGrp="1"/>
          </p:cNvSpPr>
          <p:nvPr>
            <p:ph type="title"/>
          </p:nvPr>
        </p:nvSpPr>
        <p:spPr>
          <a:xfrm>
            <a:off x="715100" y="350517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774" name="Google Shape;774;p38"/>
          <p:cNvSpPr txBox="1"/>
          <p:nvPr/>
        </p:nvSpPr>
        <p:spPr>
          <a:xfrm>
            <a:off x="715100" y="1169981"/>
            <a:ext cx="8148163" cy="365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000" dirty="0">
                <a:latin typeface="Golos Text" panose="020B0604020202020204" charset="0"/>
                <a:cs typeface="Golos Text" panose="020B0604020202020204" charset="0"/>
              </a:rPr>
              <a:t>Zhang, X., Wei, F. and Zhou, M. (2019). HIBERT: Document Level Pre-training of Hierarchical Bidirectional Transformers for Document Summarization. Available from </a:t>
            </a:r>
            <a:r>
              <a:rPr lang="en-US" sz="1000" dirty="0">
                <a:latin typeface="Golos Text" panose="020B0604020202020204" charset="0"/>
                <a:cs typeface="Golos Text" panose="020B0604020202020204" charset="0"/>
                <a:hlinkClick r:id="rId3"/>
              </a:rPr>
              <a:t>http://arxiv.org/abs/1905.06566</a:t>
            </a:r>
            <a:endParaRPr lang="en-US" sz="1000" dirty="0"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US" sz="1000" dirty="0"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Devlin, J. et al. (2019). BERT: Pre-training of Deep Bidirectional Transformers for Language Understanding. Proceedings of the 2019 Conference of the North American Chapter of the Association for Computational Linguistics: Human Language Technologies, Volume 1 (Long and Short Papers). June 2019. Minneapolis, Minnesota: Association for Computational Linguistics, 4171–4186. Available from 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  <a:hlinkClick r:id="rId4"/>
              </a:rPr>
              <a:t>https://doi.org/10.18653/v1/N19- 1423</a:t>
            </a: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.</a:t>
            </a: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GB" sz="1000" dirty="0"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"/>
              </a:spcBef>
              <a:spcAft>
                <a:spcPts val="1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GB" sz="1000" dirty="0">
                <a:latin typeface="Golos Text" panose="020B0604020202020204" charset="0"/>
                <a:cs typeface="Golos Text" panose="020B0604020202020204" charset="0"/>
              </a:rPr>
              <a:t>Subramanian, S. et al. (2020). On Extractive and Abstractive Neural Document Summarization with Transformer Language Models. Available from http://arxiv.org/abs/1909.03186 </a:t>
            </a:r>
            <a:endParaRPr lang="en-GB" sz="1000" i="0" dirty="0">
              <a:solidFill>
                <a:srgbClr val="222222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US" sz="1000" i="0" dirty="0">
              <a:solidFill>
                <a:srgbClr val="33333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endParaRPr lang="en-US" sz="1000" i="0" dirty="0">
              <a:solidFill>
                <a:srgbClr val="333333"/>
              </a:solidFill>
              <a:effectLst/>
              <a:latin typeface="Golos Text" panose="020B0604020202020204" charset="0"/>
              <a:cs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88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0;p37">
            <a:extLst>
              <a:ext uri="{FF2B5EF4-FFF2-40B4-BE49-F238E27FC236}">
                <a16:creationId xmlns:a16="http://schemas.microsoft.com/office/drawing/2014/main" id="{F8BC86BF-4339-9152-D45B-B308CCFD732B}"/>
              </a:ext>
            </a:extLst>
          </p:cNvPr>
          <p:cNvSpPr txBox="1">
            <a:spLocks/>
          </p:cNvSpPr>
          <p:nvPr/>
        </p:nvSpPr>
        <p:spPr>
          <a:xfrm>
            <a:off x="715100" y="64172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GB"/>
              <a:t>Thanks!</a:t>
            </a:r>
          </a:p>
        </p:txBody>
      </p:sp>
      <p:sp>
        <p:nvSpPr>
          <p:cNvPr id="8" name="Google Shape;601;p37">
            <a:extLst>
              <a:ext uri="{FF2B5EF4-FFF2-40B4-BE49-F238E27FC236}">
                <a16:creationId xmlns:a16="http://schemas.microsoft.com/office/drawing/2014/main" id="{23044203-E25E-6810-509D-CFE1DADAFEB6}"/>
              </a:ext>
            </a:extLst>
          </p:cNvPr>
          <p:cNvSpPr txBox="1">
            <a:spLocks/>
          </p:cNvSpPr>
          <p:nvPr/>
        </p:nvSpPr>
        <p:spPr>
          <a:xfrm>
            <a:off x="737067" y="1596501"/>
            <a:ext cx="38568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Any questions?</a:t>
            </a:r>
          </a:p>
        </p:txBody>
      </p:sp>
      <p:cxnSp>
        <p:nvCxnSpPr>
          <p:cNvPr id="9" name="Google Shape;623;p37">
            <a:extLst>
              <a:ext uri="{FF2B5EF4-FFF2-40B4-BE49-F238E27FC236}">
                <a16:creationId xmlns:a16="http://schemas.microsoft.com/office/drawing/2014/main" id="{2A049923-0F1A-68DA-CD04-9F3C42E3ED58}"/>
              </a:ext>
            </a:extLst>
          </p:cNvPr>
          <p:cNvCxnSpPr/>
          <p:nvPr/>
        </p:nvCxnSpPr>
        <p:spPr>
          <a:xfrm>
            <a:off x="2764725" y="134697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" name="Google Shape;624;p37">
            <a:extLst>
              <a:ext uri="{FF2B5EF4-FFF2-40B4-BE49-F238E27FC236}">
                <a16:creationId xmlns:a16="http://schemas.microsoft.com/office/drawing/2014/main" id="{E776AF48-9340-78FD-5413-9591409376E0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625;p37">
            <a:extLst>
              <a:ext uri="{FF2B5EF4-FFF2-40B4-BE49-F238E27FC236}">
                <a16:creationId xmlns:a16="http://schemas.microsoft.com/office/drawing/2014/main" id="{92090D6B-4E9E-2EF2-DEAC-AE55F16FB628}"/>
              </a:ext>
            </a:extLst>
          </p:cNvPr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12" name="Google Shape;626;p37">
              <a:extLst>
                <a:ext uri="{FF2B5EF4-FFF2-40B4-BE49-F238E27FC236}">
                  <a16:creationId xmlns:a16="http://schemas.microsoft.com/office/drawing/2014/main" id="{C8E0BCA5-DFC5-AB90-D1D4-BC10BF2D320B}"/>
                </a:ext>
              </a:extLst>
            </p:cNvPr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33" name="Google Shape;627;p37">
                <a:extLst>
                  <a:ext uri="{FF2B5EF4-FFF2-40B4-BE49-F238E27FC236}">
                    <a16:creationId xmlns:a16="http://schemas.microsoft.com/office/drawing/2014/main" id="{503CF5FC-4F05-3F69-54A2-65B964DFB0A2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8;p37">
                <a:extLst>
                  <a:ext uri="{FF2B5EF4-FFF2-40B4-BE49-F238E27FC236}">
                    <a16:creationId xmlns:a16="http://schemas.microsoft.com/office/drawing/2014/main" id="{9E14F2BC-F7FC-030E-A485-5492F1E7D035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9;p37">
                <a:extLst>
                  <a:ext uri="{FF2B5EF4-FFF2-40B4-BE49-F238E27FC236}">
                    <a16:creationId xmlns:a16="http://schemas.microsoft.com/office/drawing/2014/main" id="{B236E0CF-29B1-3FE3-22C7-DE7EDCB21BD8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30;p37">
                <a:extLst>
                  <a:ext uri="{FF2B5EF4-FFF2-40B4-BE49-F238E27FC236}">
                    <a16:creationId xmlns:a16="http://schemas.microsoft.com/office/drawing/2014/main" id="{8EF656C6-1D5B-FDC5-57CC-EDAA8BAEBF7C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31;p37">
                <a:extLst>
                  <a:ext uri="{FF2B5EF4-FFF2-40B4-BE49-F238E27FC236}">
                    <a16:creationId xmlns:a16="http://schemas.microsoft.com/office/drawing/2014/main" id="{3D560025-1154-71E2-731C-A8029085B804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32;p37">
                <a:extLst>
                  <a:ext uri="{FF2B5EF4-FFF2-40B4-BE49-F238E27FC236}">
                    <a16:creationId xmlns:a16="http://schemas.microsoft.com/office/drawing/2014/main" id="{86B58E07-65C3-EEE9-7CB9-3B4B2294142E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33;p37">
                <a:extLst>
                  <a:ext uri="{FF2B5EF4-FFF2-40B4-BE49-F238E27FC236}">
                    <a16:creationId xmlns:a16="http://schemas.microsoft.com/office/drawing/2014/main" id="{CE817E15-6B12-BE4B-A6AA-CDD8EBB2F391}"/>
                  </a:ext>
                </a:extLst>
              </p:cNvPr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34;p37">
                <a:extLst>
                  <a:ext uri="{FF2B5EF4-FFF2-40B4-BE49-F238E27FC236}">
                    <a16:creationId xmlns:a16="http://schemas.microsoft.com/office/drawing/2014/main" id="{9CE076FC-1371-30C4-10B4-8051DAB4F2BC}"/>
                  </a:ext>
                </a:extLst>
              </p:cNvPr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5;p37">
                <a:extLst>
                  <a:ext uri="{FF2B5EF4-FFF2-40B4-BE49-F238E27FC236}">
                    <a16:creationId xmlns:a16="http://schemas.microsoft.com/office/drawing/2014/main" id="{D59B2BE1-4F11-ACD5-F155-2EA1ABB69175}"/>
                  </a:ext>
                </a:extLst>
              </p:cNvPr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6;p37">
                <a:extLst>
                  <a:ext uri="{FF2B5EF4-FFF2-40B4-BE49-F238E27FC236}">
                    <a16:creationId xmlns:a16="http://schemas.microsoft.com/office/drawing/2014/main" id="{B5EBBAB8-ABF0-42F3-89C3-D004898ED0F6}"/>
                  </a:ext>
                </a:extLst>
              </p:cNvPr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7;p37">
                <a:extLst>
                  <a:ext uri="{FF2B5EF4-FFF2-40B4-BE49-F238E27FC236}">
                    <a16:creationId xmlns:a16="http://schemas.microsoft.com/office/drawing/2014/main" id="{D463674C-EF71-388D-6727-79FF45B3E9B1}"/>
                  </a:ext>
                </a:extLst>
              </p:cNvPr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8;p37">
                <a:extLst>
                  <a:ext uri="{FF2B5EF4-FFF2-40B4-BE49-F238E27FC236}">
                    <a16:creationId xmlns:a16="http://schemas.microsoft.com/office/drawing/2014/main" id="{1DAE1C38-5E55-6F52-51F2-EE97EF857A36}"/>
                  </a:ext>
                </a:extLst>
              </p:cNvPr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9;p37">
                <a:extLst>
                  <a:ext uri="{FF2B5EF4-FFF2-40B4-BE49-F238E27FC236}">
                    <a16:creationId xmlns:a16="http://schemas.microsoft.com/office/drawing/2014/main" id="{6F67412C-196E-07A4-FBC6-B2A849E024EC}"/>
                  </a:ext>
                </a:extLst>
              </p:cNvPr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40;p37">
                <a:extLst>
                  <a:ext uri="{FF2B5EF4-FFF2-40B4-BE49-F238E27FC236}">
                    <a16:creationId xmlns:a16="http://schemas.microsoft.com/office/drawing/2014/main" id="{9EF80BE5-EC75-EDC8-4D03-5E5DED96B1D8}"/>
                  </a:ext>
                </a:extLst>
              </p:cNvPr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41;p37">
                <a:extLst>
                  <a:ext uri="{FF2B5EF4-FFF2-40B4-BE49-F238E27FC236}">
                    <a16:creationId xmlns:a16="http://schemas.microsoft.com/office/drawing/2014/main" id="{72FAF422-D33A-E582-5BEA-03CF1CA735EB}"/>
                  </a:ext>
                </a:extLst>
              </p:cNvPr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42;p37">
                <a:extLst>
                  <a:ext uri="{FF2B5EF4-FFF2-40B4-BE49-F238E27FC236}">
                    <a16:creationId xmlns:a16="http://schemas.microsoft.com/office/drawing/2014/main" id="{F4F34EC2-FC86-863A-EA8F-FE87ADD5A83F}"/>
                  </a:ext>
                </a:extLst>
              </p:cNvPr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3;p37">
                <a:extLst>
                  <a:ext uri="{FF2B5EF4-FFF2-40B4-BE49-F238E27FC236}">
                    <a16:creationId xmlns:a16="http://schemas.microsoft.com/office/drawing/2014/main" id="{03F41E64-DACA-EE00-9041-AFB6A84F166C}"/>
                  </a:ext>
                </a:extLst>
              </p:cNvPr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4;p37">
                <a:extLst>
                  <a:ext uri="{FF2B5EF4-FFF2-40B4-BE49-F238E27FC236}">
                    <a16:creationId xmlns:a16="http://schemas.microsoft.com/office/drawing/2014/main" id="{762046C7-1370-9612-0D96-517CDC6F6730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45;p37">
                <a:extLst>
                  <a:ext uri="{FF2B5EF4-FFF2-40B4-BE49-F238E27FC236}">
                    <a16:creationId xmlns:a16="http://schemas.microsoft.com/office/drawing/2014/main" id="{684F9716-1843-CB65-847C-AC5F11B555C1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6;p37">
                <a:extLst>
                  <a:ext uri="{FF2B5EF4-FFF2-40B4-BE49-F238E27FC236}">
                    <a16:creationId xmlns:a16="http://schemas.microsoft.com/office/drawing/2014/main" id="{9CDA3828-3244-22F8-4746-C85B3E1779AB}"/>
                  </a:ext>
                </a:extLst>
              </p:cNvPr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7;p37">
                <a:extLst>
                  <a:ext uri="{FF2B5EF4-FFF2-40B4-BE49-F238E27FC236}">
                    <a16:creationId xmlns:a16="http://schemas.microsoft.com/office/drawing/2014/main" id="{8ED32C92-737C-9818-0C09-489C94506DA1}"/>
                  </a:ext>
                </a:extLst>
              </p:cNvPr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8;p37">
                <a:extLst>
                  <a:ext uri="{FF2B5EF4-FFF2-40B4-BE49-F238E27FC236}">
                    <a16:creationId xmlns:a16="http://schemas.microsoft.com/office/drawing/2014/main" id="{B195CBAA-5F7A-B412-434E-BE2814E4A510}"/>
                  </a:ext>
                </a:extLst>
              </p:cNvPr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9;p37">
                <a:extLst>
                  <a:ext uri="{FF2B5EF4-FFF2-40B4-BE49-F238E27FC236}">
                    <a16:creationId xmlns:a16="http://schemas.microsoft.com/office/drawing/2014/main" id="{449294D2-98FC-DE69-7481-9B9FCE8059E5}"/>
                  </a:ext>
                </a:extLst>
              </p:cNvPr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50;p37">
                <a:extLst>
                  <a:ext uri="{FF2B5EF4-FFF2-40B4-BE49-F238E27FC236}">
                    <a16:creationId xmlns:a16="http://schemas.microsoft.com/office/drawing/2014/main" id="{196BA385-2149-8E0F-61D1-A1929A9CE4C4}"/>
                  </a:ext>
                </a:extLst>
              </p:cNvPr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51;p37">
                <a:extLst>
                  <a:ext uri="{FF2B5EF4-FFF2-40B4-BE49-F238E27FC236}">
                    <a16:creationId xmlns:a16="http://schemas.microsoft.com/office/drawing/2014/main" id="{5A8AE958-35CF-4433-9988-517A0E9B9564}"/>
                  </a:ext>
                </a:extLst>
              </p:cNvPr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52;p37">
                <a:extLst>
                  <a:ext uri="{FF2B5EF4-FFF2-40B4-BE49-F238E27FC236}">
                    <a16:creationId xmlns:a16="http://schemas.microsoft.com/office/drawing/2014/main" id="{E20E017E-D787-49AA-EC1C-E7B2D484200C}"/>
                  </a:ext>
                </a:extLst>
              </p:cNvPr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53;p37">
                <a:extLst>
                  <a:ext uri="{FF2B5EF4-FFF2-40B4-BE49-F238E27FC236}">
                    <a16:creationId xmlns:a16="http://schemas.microsoft.com/office/drawing/2014/main" id="{277CE433-7B63-D7F9-B6AA-C5CF80EEBF35}"/>
                  </a:ext>
                </a:extLst>
              </p:cNvPr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54;p37">
                <a:extLst>
                  <a:ext uri="{FF2B5EF4-FFF2-40B4-BE49-F238E27FC236}">
                    <a16:creationId xmlns:a16="http://schemas.microsoft.com/office/drawing/2014/main" id="{0D27AB87-5345-0245-60CA-24749D52C710}"/>
                  </a:ext>
                </a:extLst>
              </p:cNvPr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55;p37">
                <a:extLst>
                  <a:ext uri="{FF2B5EF4-FFF2-40B4-BE49-F238E27FC236}">
                    <a16:creationId xmlns:a16="http://schemas.microsoft.com/office/drawing/2014/main" id="{470E7B98-F462-1285-146C-8672EA884455}"/>
                  </a:ext>
                </a:extLst>
              </p:cNvPr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56;p37">
                <a:extLst>
                  <a:ext uri="{FF2B5EF4-FFF2-40B4-BE49-F238E27FC236}">
                    <a16:creationId xmlns:a16="http://schemas.microsoft.com/office/drawing/2014/main" id="{FDC8B19F-00B0-8E56-2CD5-E61A65D52555}"/>
                  </a:ext>
                </a:extLst>
              </p:cNvPr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7;p37">
                <a:extLst>
                  <a:ext uri="{FF2B5EF4-FFF2-40B4-BE49-F238E27FC236}">
                    <a16:creationId xmlns:a16="http://schemas.microsoft.com/office/drawing/2014/main" id="{51782E07-FE75-DAF2-639B-62AC30BD8F92}"/>
                  </a:ext>
                </a:extLst>
              </p:cNvPr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658;p37">
                <a:extLst>
                  <a:ext uri="{FF2B5EF4-FFF2-40B4-BE49-F238E27FC236}">
                    <a16:creationId xmlns:a16="http://schemas.microsoft.com/office/drawing/2014/main" id="{DB84CE9B-2C19-6D23-9FC8-9F3602D97C2B}"/>
                  </a:ext>
                </a:extLst>
              </p:cNvPr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659;p37">
                <a:extLst>
                  <a:ext uri="{FF2B5EF4-FFF2-40B4-BE49-F238E27FC236}">
                    <a16:creationId xmlns:a16="http://schemas.microsoft.com/office/drawing/2014/main" id="{9985DB6B-E988-022B-E8D4-C7B76AFBAAC3}"/>
                  </a:ext>
                </a:extLst>
              </p:cNvPr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660;p37">
                <a:extLst>
                  <a:ext uri="{FF2B5EF4-FFF2-40B4-BE49-F238E27FC236}">
                    <a16:creationId xmlns:a16="http://schemas.microsoft.com/office/drawing/2014/main" id="{8C5F39CE-48D0-7E43-987C-F2C0DD2B7732}"/>
                  </a:ext>
                </a:extLst>
              </p:cNvPr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661;p37">
                <a:extLst>
                  <a:ext uri="{FF2B5EF4-FFF2-40B4-BE49-F238E27FC236}">
                    <a16:creationId xmlns:a16="http://schemas.microsoft.com/office/drawing/2014/main" id="{7850D4F2-2030-DF86-8490-3615AC33A6BC}"/>
                  </a:ext>
                </a:extLst>
              </p:cNvPr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662;p37">
                <a:extLst>
                  <a:ext uri="{FF2B5EF4-FFF2-40B4-BE49-F238E27FC236}">
                    <a16:creationId xmlns:a16="http://schemas.microsoft.com/office/drawing/2014/main" id="{DA5F0A69-E888-6558-BFA5-495BAF3A8E9D}"/>
                  </a:ext>
                </a:extLst>
              </p:cNvPr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663;p37">
                <a:extLst>
                  <a:ext uri="{FF2B5EF4-FFF2-40B4-BE49-F238E27FC236}">
                    <a16:creationId xmlns:a16="http://schemas.microsoft.com/office/drawing/2014/main" id="{19E0C019-A7C2-FA9B-5062-9DED9E7A34F7}"/>
                  </a:ext>
                </a:extLst>
              </p:cNvPr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664;p37">
                <a:extLst>
                  <a:ext uri="{FF2B5EF4-FFF2-40B4-BE49-F238E27FC236}">
                    <a16:creationId xmlns:a16="http://schemas.microsoft.com/office/drawing/2014/main" id="{5C7A8E0B-C071-51D4-DE9F-39E03CFE7A91}"/>
                  </a:ext>
                </a:extLst>
              </p:cNvPr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665;p37">
                <a:extLst>
                  <a:ext uri="{FF2B5EF4-FFF2-40B4-BE49-F238E27FC236}">
                    <a16:creationId xmlns:a16="http://schemas.microsoft.com/office/drawing/2014/main" id="{3668EC80-5B8A-B857-178A-85586FCA9AD3}"/>
                  </a:ext>
                </a:extLst>
              </p:cNvPr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666;p37">
                <a:extLst>
                  <a:ext uri="{FF2B5EF4-FFF2-40B4-BE49-F238E27FC236}">
                    <a16:creationId xmlns:a16="http://schemas.microsoft.com/office/drawing/2014/main" id="{B1A36C19-A9DE-CCC8-A437-F647443BD75D}"/>
                  </a:ext>
                </a:extLst>
              </p:cNvPr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667;p37">
                <a:extLst>
                  <a:ext uri="{FF2B5EF4-FFF2-40B4-BE49-F238E27FC236}">
                    <a16:creationId xmlns:a16="http://schemas.microsoft.com/office/drawing/2014/main" id="{6809FD82-5131-6ED1-3572-E245A82CADC6}"/>
                  </a:ext>
                </a:extLst>
              </p:cNvPr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668;p37">
                <a:extLst>
                  <a:ext uri="{FF2B5EF4-FFF2-40B4-BE49-F238E27FC236}">
                    <a16:creationId xmlns:a16="http://schemas.microsoft.com/office/drawing/2014/main" id="{9B245DE6-9999-A012-81B3-05691ABEA8D0}"/>
                  </a:ext>
                </a:extLst>
              </p:cNvPr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669;p37">
                <a:extLst>
                  <a:ext uri="{FF2B5EF4-FFF2-40B4-BE49-F238E27FC236}">
                    <a16:creationId xmlns:a16="http://schemas.microsoft.com/office/drawing/2014/main" id="{9A18967A-402B-302D-C5B7-F3A0D833C0AA}"/>
                  </a:ext>
                </a:extLst>
              </p:cNvPr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670;p37">
                <a:extLst>
                  <a:ext uri="{FF2B5EF4-FFF2-40B4-BE49-F238E27FC236}">
                    <a16:creationId xmlns:a16="http://schemas.microsoft.com/office/drawing/2014/main" id="{D970D29E-FE7E-D1E4-A0C7-BDAC2FCCCEF0}"/>
                  </a:ext>
                </a:extLst>
              </p:cNvPr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671;p37">
                <a:extLst>
                  <a:ext uri="{FF2B5EF4-FFF2-40B4-BE49-F238E27FC236}">
                    <a16:creationId xmlns:a16="http://schemas.microsoft.com/office/drawing/2014/main" id="{EA0E3A12-FC47-5C9F-3603-F05644507C79}"/>
                  </a:ext>
                </a:extLst>
              </p:cNvPr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672;p37">
                <a:extLst>
                  <a:ext uri="{FF2B5EF4-FFF2-40B4-BE49-F238E27FC236}">
                    <a16:creationId xmlns:a16="http://schemas.microsoft.com/office/drawing/2014/main" id="{901A157D-FF3A-5AB5-3AC3-BF047AB5A062}"/>
                  </a:ext>
                </a:extLst>
              </p:cNvPr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673;p37">
                <a:extLst>
                  <a:ext uri="{FF2B5EF4-FFF2-40B4-BE49-F238E27FC236}">
                    <a16:creationId xmlns:a16="http://schemas.microsoft.com/office/drawing/2014/main" id="{A2A14ED7-87BB-8B72-BF36-5622068D5907}"/>
                  </a:ext>
                </a:extLst>
              </p:cNvPr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674;p37">
                <a:extLst>
                  <a:ext uri="{FF2B5EF4-FFF2-40B4-BE49-F238E27FC236}">
                    <a16:creationId xmlns:a16="http://schemas.microsoft.com/office/drawing/2014/main" id="{9D457FCB-E305-E5A2-7B9D-B47AB7EFC816}"/>
                  </a:ext>
                </a:extLst>
              </p:cNvPr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675;p37">
                <a:extLst>
                  <a:ext uri="{FF2B5EF4-FFF2-40B4-BE49-F238E27FC236}">
                    <a16:creationId xmlns:a16="http://schemas.microsoft.com/office/drawing/2014/main" id="{D38D73EC-A99A-AEF7-97CF-37CF0495C007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676;p37">
                <a:extLst>
                  <a:ext uri="{FF2B5EF4-FFF2-40B4-BE49-F238E27FC236}">
                    <a16:creationId xmlns:a16="http://schemas.microsoft.com/office/drawing/2014/main" id="{958F831A-4BDF-6812-1F51-91CF19074AD7}"/>
                  </a:ext>
                </a:extLst>
              </p:cNvPr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677;p37">
                <a:extLst>
                  <a:ext uri="{FF2B5EF4-FFF2-40B4-BE49-F238E27FC236}">
                    <a16:creationId xmlns:a16="http://schemas.microsoft.com/office/drawing/2014/main" id="{BDB692F9-D323-1647-F711-6B4D21FB18E2}"/>
                  </a:ext>
                </a:extLst>
              </p:cNvPr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678;p37">
                <a:extLst>
                  <a:ext uri="{FF2B5EF4-FFF2-40B4-BE49-F238E27FC236}">
                    <a16:creationId xmlns:a16="http://schemas.microsoft.com/office/drawing/2014/main" id="{976FBEC5-0ACC-95FC-FD18-0F9943D4D3A5}"/>
                  </a:ext>
                </a:extLst>
              </p:cNvPr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679;p37">
                <a:extLst>
                  <a:ext uri="{FF2B5EF4-FFF2-40B4-BE49-F238E27FC236}">
                    <a16:creationId xmlns:a16="http://schemas.microsoft.com/office/drawing/2014/main" id="{A075A52D-2FF6-15D3-A833-DEADA5EBA7FC}"/>
                  </a:ext>
                </a:extLst>
              </p:cNvPr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680;p37">
                <a:extLst>
                  <a:ext uri="{FF2B5EF4-FFF2-40B4-BE49-F238E27FC236}">
                    <a16:creationId xmlns:a16="http://schemas.microsoft.com/office/drawing/2014/main" id="{2D5ED44B-2FD2-3ED1-3CF5-2E916E8F2955}"/>
                  </a:ext>
                </a:extLst>
              </p:cNvPr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681;p37">
                <a:extLst>
                  <a:ext uri="{FF2B5EF4-FFF2-40B4-BE49-F238E27FC236}">
                    <a16:creationId xmlns:a16="http://schemas.microsoft.com/office/drawing/2014/main" id="{C9BE655F-6101-59A6-50A7-1E99C4584764}"/>
                  </a:ext>
                </a:extLst>
              </p:cNvPr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682;p37">
                <a:extLst>
                  <a:ext uri="{FF2B5EF4-FFF2-40B4-BE49-F238E27FC236}">
                    <a16:creationId xmlns:a16="http://schemas.microsoft.com/office/drawing/2014/main" id="{1C011EA3-3D47-FFF6-CBB2-10F19FF755CE}"/>
                  </a:ext>
                </a:extLst>
              </p:cNvPr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683;p37">
                <a:extLst>
                  <a:ext uri="{FF2B5EF4-FFF2-40B4-BE49-F238E27FC236}">
                    <a16:creationId xmlns:a16="http://schemas.microsoft.com/office/drawing/2014/main" id="{96C57049-9F3F-1E89-8326-5A5F029E0168}"/>
                  </a:ext>
                </a:extLst>
              </p:cNvPr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684;p37">
                <a:extLst>
                  <a:ext uri="{FF2B5EF4-FFF2-40B4-BE49-F238E27FC236}">
                    <a16:creationId xmlns:a16="http://schemas.microsoft.com/office/drawing/2014/main" id="{268460BE-5202-0F5B-DEB3-8E2D92966026}"/>
                  </a:ext>
                </a:extLst>
              </p:cNvPr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685;p37">
                <a:extLst>
                  <a:ext uri="{FF2B5EF4-FFF2-40B4-BE49-F238E27FC236}">
                    <a16:creationId xmlns:a16="http://schemas.microsoft.com/office/drawing/2014/main" id="{722D9A65-1440-27C0-CB42-822EF9231E79}"/>
                  </a:ext>
                </a:extLst>
              </p:cNvPr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686;p37">
                <a:extLst>
                  <a:ext uri="{FF2B5EF4-FFF2-40B4-BE49-F238E27FC236}">
                    <a16:creationId xmlns:a16="http://schemas.microsoft.com/office/drawing/2014/main" id="{9AC24C10-5458-C1BF-4D9C-BCAF53F83212}"/>
                  </a:ext>
                </a:extLst>
              </p:cNvPr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687;p37">
                <a:extLst>
                  <a:ext uri="{FF2B5EF4-FFF2-40B4-BE49-F238E27FC236}">
                    <a16:creationId xmlns:a16="http://schemas.microsoft.com/office/drawing/2014/main" id="{F687D6AF-5463-D38A-8D92-5E6DBDD82A0D}"/>
                  </a:ext>
                </a:extLst>
              </p:cNvPr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688;p37">
                <a:extLst>
                  <a:ext uri="{FF2B5EF4-FFF2-40B4-BE49-F238E27FC236}">
                    <a16:creationId xmlns:a16="http://schemas.microsoft.com/office/drawing/2014/main" id="{074D6CC1-4652-5C65-1C18-1DC790AAF831}"/>
                  </a:ext>
                </a:extLst>
              </p:cNvPr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689;p37">
                <a:extLst>
                  <a:ext uri="{FF2B5EF4-FFF2-40B4-BE49-F238E27FC236}">
                    <a16:creationId xmlns:a16="http://schemas.microsoft.com/office/drawing/2014/main" id="{654D024C-A132-9F9A-FCC5-8024AC840CB8}"/>
                  </a:ext>
                </a:extLst>
              </p:cNvPr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690;p37">
                <a:extLst>
                  <a:ext uri="{FF2B5EF4-FFF2-40B4-BE49-F238E27FC236}">
                    <a16:creationId xmlns:a16="http://schemas.microsoft.com/office/drawing/2014/main" id="{520793C1-0563-70DD-DF70-983942CFDFFA}"/>
                  </a:ext>
                </a:extLst>
              </p:cNvPr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691;p37">
                <a:extLst>
                  <a:ext uri="{FF2B5EF4-FFF2-40B4-BE49-F238E27FC236}">
                    <a16:creationId xmlns:a16="http://schemas.microsoft.com/office/drawing/2014/main" id="{405CDFF6-619E-D381-BA4B-59DD84D48504}"/>
                  </a:ext>
                </a:extLst>
              </p:cNvPr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692;p37">
                <a:extLst>
                  <a:ext uri="{FF2B5EF4-FFF2-40B4-BE49-F238E27FC236}">
                    <a16:creationId xmlns:a16="http://schemas.microsoft.com/office/drawing/2014/main" id="{BDB63178-C99B-352F-4DC2-B1B92C541A8E}"/>
                  </a:ext>
                </a:extLst>
              </p:cNvPr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693;p37">
                <a:extLst>
                  <a:ext uri="{FF2B5EF4-FFF2-40B4-BE49-F238E27FC236}">
                    <a16:creationId xmlns:a16="http://schemas.microsoft.com/office/drawing/2014/main" id="{5FA28BB8-74D0-B934-FF71-EF3EE904A41D}"/>
                  </a:ext>
                </a:extLst>
              </p:cNvPr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694;p37">
                <a:extLst>
                  <a:ext uri="{FF2B5EF4-FFF2-40B4-BE49-F238E27FC236}">
                    <a16:creationId xmlns:a16="http://schemas.microsoft.com/office/drawing/2014/main" id="{41C2133A-D9FD-770A-5BDD-0F415224D3CC}"/>
                  </a:ext>
                </a:extLst>
              </p:cNvPr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695;p37">
                <a:extLst>
                  <a:ext uri="{FF2B5EF4-FFF2-40B4-BE49-F238E27FC236}">
                    <a16:creationId xmlns:a16="http://schemas.microsoft.com/office/drawing/2014/main" id="{FB454D35-D76D-DF34-DFA2-BF7BF6746BB3}"/>
                  </a:ext>
                </a:extLst>
              </p:cNvPr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696;p37">
                <a:extLst>
                  <a:ext uri="{FF2B5EF4-FFF2-40B4-BE49-F238E27FC236}">
                    <a16:creationId xmlns:a16="http://schemas.microsoft.com/office/drawing/2014/main" id="{F5CC61A8-3308-3074-943F-65B98FE913DB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697;p37">
                <a:extLst>
                  <a:ext uri="{FF2B5EF4-FFF2-40B4-BE49-F238E27FC236}">
                    <a16:creationId xmlns:a16="http://schemas.microsoft.com/office/drawing/2014/main" id="{B21AA964-A48B-2875-E171-41DCCAA412E3}"/>
                  </a:ext>
                </a:extLst>
              </p:cNvPr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698;p37">
                <a:extLst>
                  <a:ext uri="{FF2B5EF4-FFF2-40B4-BE49-F238E27FC236}">
                    <a16:creationId xmlns:a16="http://schemas.microsoft.com/office/drawing/2014/main" id="{3BAA90F5-FED6-A8B3-E22F-F3875A8ADF1A}"/>
                  </a:ext>
                </a:extLst>
              </p:cNvPr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699;p37">
                <a:extLst>
                  <a:ext uri="{FF2B5EF4-FFF2-40B4-BE49-F238E27FC236}">
                    <a16:creationId xmlns:a16="http://schemas.microsoft.com/office/drawing/2014/main" id="{692A4429-ABE5-C043-98D6-09FDB56CF5B0}"/>
                  </a:ext>
                </a:extLst>
              </p:cNvPr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700;p37">
                <a:extLst>
                  <a:ext uri="{FF2B5EF4-FFF2-40B4-BE49-F238E27FC236}">
                    <a16:creationId xmlns:a16="http://schemas.microsoft.com/office/drawing/2014/main" id="{A97547ED-DCAE-F3A7-8575-CA3AB89A18C9}"/>
                  </a:ext>
                </a:extLst>
              </p:cNvPr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701;p37">
                <a:extLst>
                  <a:ext uri="{FF2B5EF4-FFF2-40B4-BE49-F238E27FC236}">
                    <a16:creationId xmlns:a16="http://schemas.microsoft.com/office/drawing/2014/main" id="{B09EB512-BFAB-99BE-0FF0-15D1BD3B9970}"/>
                  </a:ext>
                </a:extLst>
              </p:cNvPr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702;p37">
                <a:extLst>
                  <a:ext uri="{FF2B5EF4-FFF2-40B4-BE49-F238E27FC236}">
                    <a16:creationId xmlns:a16="http://schemas.microsoft.com/office/drawing/2014/main" id="{E5E4B6F2-B00B-59E8-44BA-3ABD20A31205}"/>
                  </a:ext>
                </a:extLst>
              </p:cNvPr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703;p37">
                <a:extLst>
                  <a:ext uri="{FF2B5EF4-FFF2-40B4-BE49-F238E27FC236}">
                    <a16:creationId xmlns:a16="http://schemas.microsoft.com/office/drawing/2014/main" id="{4E463D83-73A6-A155-46CA-7C11FA1A7303}"/>
                  </a:ext>
                </a:extLst>
              </p:cNvPr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704;p37">
                <a:extLst>
                  <a:ext uri="{FF2B5EF4-FFF2-40B4-BE49-F238E27FC236}">
                    <a16:creationId xmlns:a16="http://schemas.microsoft.com/office/drawing/2014/main" id="{7AD93CB5-9B41-BE22-41D7-8B9C68AD15B7}"/>
                  </a:ext>
                </a:extLst>
              </p:cNvPr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705;p37">
                <a:extLst>
                  <a:ext uri="{FF2B5EF4-FFF2-40B4-BE49-F238E27FC236}">
                    <a16:creationId xmlns:a16="http://schemas.microsoft.com/office/drawing/2014/main" id="{183F52AD-535E-D303-EB31-5A840286FD46}"/>
                  </a:ext>
                </a:extLst>
              </p:cNvPr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706;p37">
                <a:extLst>
                  <a:ext uri="{FF2B5EF4-FFF2-40B4-BE49-F238E27FC236}">
                    <a16:creationId xmlns:a16="http://schemas.microsoft.com/office/drawing/2014/main" id="{FEA225B5-8698-9E18-18CA-95AB5280A1F7}"/>
                  </a:ext>
                </a:extLst>
              </p:cNvPr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707;p37">
                <a:extLst>
                  <a:ext uri="{FF2B5EF4-FFF2-40B4-BE49-F238E27FC236}">
                    <a16:creationId xmlns:a16="http://schemas.microsoft.com/office/drawing/2014/main" id="{4062B7D4-8B6A-B984-6239-D5D670A95BE1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708;p37">
                <a:extLst>
                  <a:ext uri="{FF2B5EF4-FFF2-40B4-BE49-F238E27FC236}">
                    <a16:creationId xmlns:a16="http://schemas.microsoft.com/office/drawing/2014/main" id="{AA5EEFC9-9E28-26AF-9041-601FE92BFE64}"/>
                  </a:ext>
                </a:extLst>
              </p:cNvPr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709;p37">
                <a:extLst>
                  <a:ext uri="{FF2B5EF4-FFF2-40B4-BE49-F238E27FC236}">
                    <a16:creationId xmlns:a16="http://schemas.microsoft.com/office/drawing/2014/main" id="{94C40FBB-D7AD-4498-0C0B-13EDE0D127B5}"/>
                  </a:ext>
                </a:extLst>
              </p:cNvPr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710;p37">
                <a:extLst>
                  <a:ext uri="{FF2B5EF4-FFF2-40B4-BE49-F238E27FC236}">
                    <a16:creationId xmlns:a16="http://schemas.microsoft.com/office/drawing/2014/main" id="{DC848143-CA69-1F53-F9C0-1F0AC3CDDC8B}"/>
                  </a:ext>
                </a:extLst>
              </p:cNvPr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711;p37">
                <a:extLst>
                  <a:ext uri="{FF2B5EF4-FFF2-40B4-BE49-F238E27FC236}">
                    <a16:creationId xmlns:a16="http://schemas.microsoft.com/office/drawing/2014/main" id="{147C3872-189B-4F91-4838-A7CA0BCA2777}"/>
                  </a:ext>
                </a:extLst>
              </p:cNvPr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712;p37">
                <a:extLst>
                  <a:ext uri="{FF2B5EF4-FFF2-40B4-BE49-F238E27FC236}">
                    <a16:creationId xmlns:a16="http://schemas.microsoft.com/office/drawing/2014/main" id="{BE2C8DC6-7F95-208B-C647-FCAB541A2B8B}"/>
                  </a:ext>
                </a:extLst>
              </p:cNvPr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713;p37">
                <a:extLst>
                  <a:ext uri="{FF2B5EF4-FFF2-40B4-BE49-F238E27FC236}">
                    <a16:creationId xmlns:a16="http://schemas.microsoft.com/office/drawing/2014/main" id="{83A3B92E-EDA7-FE62-A96A-87A9BDC812F6}"/>
                  </a:ext>
                </a:extLst>
              </p:cNvPr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714;p37">
                <a:extLst>
                  <a:ext uri="{FF2B5EF4-FFF2-40B4-BE49-F238E27FC236}">
                    <a16:creationId xmlns:a16="http://schemas.microsoft.com/office/drawing/2014/main" id="{7D9E8B7E-8682-7F58-D629-226C7C91604F}"/>
                  </a:ext>
                </a:extLst>
              </p:cNvPr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715;p37">
                <a:extLst>
                  <a:ext uri="{FF2B5EF4-FFF2-40B4-BE49-F238E27FC236}">
                    <a16:creationId xmlns:a16="http://schemas.microsoft.com/office/drawing/2014/main" id="{541EA016-F9D7-D06A-266D-A8DDB4E330EB}"/>
                  </a:ext>
                </a:extLst>
              </p:cNvPr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716;p37">
                <a:extLst>
                  <a:ext uri="{FF2B5EF4-FFF2-40B4-BE49-F238E27FC236}">
                    <a16:creationId xmlns:a16="http://schemas.microsoft.com/office/drawing/2014/main" id="{8B307106-ED80-FB53-9147-E075D5BF7B2C}"/>
                  </a:ext>
                </a:extLst>
              </p:cNvPr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717;p37">
                <a:extLst>
                  <a:ext uri="{FF2B5EF4-FFF2-40B4-BE49-F238E27FC236}">
                    <a16:creationId xmlns:a16="http://schemas.microsoft.com/office/drawing/2014/main" id="{6CDBDF99-C5F7-6FC3-C964-043FE5DF67D3}"/>
                  </a:ext>
                </a:extLst>
              </p:cNvPr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718;p37">
                <a:extLst>
                  <a:ext uri="{FF2B5EF4-FFF2-40B4-BE49-F238E27FC236}">
                    <a16:creationId xmlns:a16="http://schemas.microsoft.com/office/drawing/2014/main" id="{D1173225-6CF9-8453-518B-08C11CAC1536}"/>
                  </a:ext>
                </a:extLst>
              </p:cNvPr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719;p37">
                <a:extLst>
                  <a:ext uri="{FF2B5EF4-FFF2-40B4-BE49-F238E27FC236}">
                    <a16:creationId xmlns:a16="http://schemas.microsoft.com/office/drawing/2014/main" id="{A0257757-DD7C-39B8-A948-EC9B83150C3C}"/>
                  </a:ext>
                </a:extLst>
              </p:cNvPr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720;p37">
                <a:extLst>
                  <a:ext uri="{FF2B5EF4-FFF2-40B4-BE49-F238E27FC236}">
                    <a16:creationId xmlns:a16="http://schemas.microsoft.com/office/drawing/2014/main" id="{56A2E1F4-2EF3-4AE3-875C-7709F00B1981}"/>
                  </a:ext>
                </a:extLst>
              </p:cNvPr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721;p37">
                <a:extLst>
                  <a:ext uri="{FF2B5EF4-FFF2-40B4-BE49-F238E27FC236}">
                    <a16:creationId xmlns:a16="http://schemas.microsoft.com/office/drawing/2014/main" id="{53828247-478B-D9F8-72A7-DB0402C94B78}"/>
                  </a:ext>
                </a:extLst>
              </p:cNvPr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722;p37">
                <a:extLst>
                  <a:ext uri="{FF2B5EF4-FFF2-40B4-BE49-F238E27FC236}">
                    <a16:creationId xmlns:a16="http://schemas.microsoft.com/office/drawing/2014/main" id="{C7AF4FD2-7B1A-6C32-5D9C-60A9BB41478D}"/>
                  </a:ext>
                </a:extLst>
              </p:cNvPr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723;p37">
                <a:extLst>
                  <a:ext uri="{FF2B5EF4-FFF2-40B4-BE49-F238E27FC236}">
                    <a16:creationId xmlns:a16="http://schemas.microsoft.com/office/drawing/2014/main" id="{82EB943C-A28D-9B17-94CF-11C28EF718B2}"/>
                  </a:ext>
                </a:extLst>
              </p:cNvPr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724;p37">
                <a:extLst>
                  <a:ext uri="{FF2B5EF4-FFF2-40B4-BE49-F238E27FC236}">
                    <a16:creationId xmlns:a16="http://schemas.microsoft.com/office/drawing/2014/main" id="{0F84AAD9-54E8-F22B-B90D-4AAA4F9161E6}"/>
                  </a:ext>
                </a:extLst>
              </p:cNvPr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725;p37">
                <a:extLst>
                  <a:ext uri="{FF2B5EF4-FFF2-40B4-BE49-F238E27FC236}">
                    <a16:creationId xmlns:a16="http://schemas.microsoft.com/office/drawing/2014/main" id="{21C6FFD8-65BC-DC00-C54C-22FE36898A49}"/>
                  </a:ext>
                </a:extLst>
              </p:cNvPr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726;p37">
                <a:extLst>
                  <a:ext uri="{FF2B5EF4-FFF2-40B4-BE49-F238E27FC236}">
                    <a16:creationId xmlns:a16="http://schemas.microsoft.com/office/drawing/2014/main" id="{D6DC4E07-266F-ADA6-9448-80DB04EC6174}"/>
                  </a:ext>
                </a:extLst>
              </p:cNvPr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727;p37">
                <a:extLst>
                  <a:ext uri="{FF2B5EF4-FFF2-40B4-BE49-F238E27FC236}">
                    <a16:creationId xmlns:a16="http://schemas.microsoft.com/office/drawing/2014/main" id="{FE07C1E2-BA29-E882-40FC-C23F9FF21F1D}"/>
                  </a:ext>
                </a:extLst>
              </p:cNvPr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728;p37">
                <a:extLst>
                  <a:ext uri="{FF2B5EF4-FFF2-40B4-BE49-F238E27FC236}">
                    <a16:creationId xmlns:a16="http://schemas.microsoft.com/office/drawing/2014/main" id="{8570DD1C-3FE2-B3C2-96B1-89E25D942BCC}"/>
                  </a:ext>
                </a:extLst>
              </p:cNvPr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729;p37">
                <a:extLst>
                  <a:ext uri="{FF2B5EF4-FFF2-40B4-BE49-F238E27FC236}">
                    <a16:creationId xmlns:a16="http://schemas.microsoft.com/office/drawing/2014/main" id="{981239E6-7348-B367-2F76-F75B9FF23C4D}"/>
                  </a:ext>
                </a:extLst>
              </p:cNvPr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730;p37">
                <a:extLst>
                  <a:ext uri="{FF2B5EF4-FFF2-40B4-BE49-F238E27FC236}">
                    <a16:creationId xmlns:a16="http://schemas.microsoft.com/office/drawing/2014/main" id="{B523876C-44D1-3CD2-91A7-09BCF1BD9AA0}"/>
                  </a:ext>
                </a:extLst>
              </p:cNvPr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731;p37">
                <a:extLst>
                  <a:ext uri="{FF2B5EF4-FFF2-40B4-BE49-F238E27FC236}">
                    <a16:creationId xmlns:a16="http://schemas.microsoft.com/office/drawing/2014/main" id="{CB9DB2E8-261B-E3A3-37CA-62A3F963EBA1}"/>
                  </a:ext>
                </a:extLst>
              </p:cNvPr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732;p37">
                <a:extLst>
                  <a:ext uri="{FF2B5EF4-FFF2-40B4-BE49-F238E27FC236}">
                    <a16:creationId xmlns:a16="http://schemas.microsoft.com/office/drawing/2014/main" id="{09E8E60B-4501-D10B-75D4-815B82E32235}"/>
                  </a:ext>
                </a:extLst>
              </p:cNvPr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733;p37">
                <a:extLst>
                  <a:ext uri="{FF2B5EF4-FFF2-40B4-BE49-F238E27FC236}">
                    <a16:creationId xmlns:a16="http://schemas.microsoft.com/office/drawing/2014/main" id="{110522FE-9C13-9C59-F24B-AC25A33BDED8}"/>
                  </a:ext>
                </a:extLst>
              </p:cNvPr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734;p37">
                <a:extLst>
                  <a:ext uri="{FF2B5EF4-FFF2-40B4-BE49-F238E27FC236}">
                    <a16:creationId xmlns:a16="http://schemas.microsoft.com/office/drawing/2014/main" id="{7BF0EAC7-7D66-B801-7379-3D8AAF5402ED}"/>
                  </a:ext>
                </a:extLst>
              </p:cNvPr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735;p37">
                <a:extLst>
                  <a:ext uri="{FF2B5EF4-FFF2-40B4-BE49-F238E27FC236}">
                    <a16:creationId xmlns:a16="http://schemas.microsoft.com/office/drawing/2014/main" id="{4AAA58F1-04F0-169E-58E0-A9FA9CAEA6E5}"/>
                  </a:ext>
                </a:extLst>
              </p:cNvPr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736;p37">
                <a:extLst>
                  <a:ext uri="{FF2B5EF4-FFF2-40B4-BE49-F238E27FC236}">
                    <a16:creationId xmlns:a16="http://schemas.microsoft.com/office/drawing/2014/main" id="{CFD81EA6-E2C1-A79C-A6F1-A22B75317A09}"/>
                  </a:ext>
                </a:extLst>
              </p:cNvPr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737;p37">
                <a:extLst>
                  <a:ext uri="{FF2B5EF4-FFF2-40B4-BE49-F238E27FC236}">
                    <a16:creationId xmlns:a16="http://schemas.microsoft.com/office/drawing/2014/main" id="{F3B7FC1A-48BA-6D5C-57BB-4AA1D2C31CA6}"/>
                  </a:ext>
                </a:extLst>
              </p:cNvPr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738;p37">
                <a:extLst>
                  <a:ext uri="{FF2B5EF4-FFF2-40B4-BE49-F238E27FC236}">
                    <a16:creationId xmlns:a16="http://schemas.microsoft.com/office/drawing/2014/main" id="{E7275EB1-F70C-B6F8-A104-99264BCF2B4D}"/>
                  </a:ext>
                </a:extLst>
              </p:cNvPr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739;p37">
                <a:extLst>
                  <a:ext uri="{FF2B5EF4-FFF2-40B4-BE49-F238E27FC236}">
                    <a16:creationId xmlns:a16="http://schemas.microsoft.com/office/drawing/2014/main" id="{BAA0CDA2-5358-56B7-3391-6C6DE9474240}"/>
                  </a:ext>
                </a:extLst>
              </p:cNvPr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740;p37">
                <a:extLst>
                  <a:ext uri="{FF2B5EF4-FFF2-40B4-BE49-F238E27FC236}">
                    <a16:creationId xmlns:a16="http://schemas.microsoft.com/office/drawing/2014/main" id="{F19755CA-F8FD-0D15-7ACB-49AF5D7A1617}"/>
                  </a:ext>
                </a:extLst>
              </p:cNvPr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741;p37">
                <a:extLst>
                  <a:ext uri="{FF2B5EF4-FFF2-40B4-BE49-F238E27FC236}">
                    <a16:creationId xmlns:a16="http://schemas.microsoft.com/office/drawing/2014/main" id="{5D68AD93-F6F3-67DE-45B9-19A249AE34FB}"/>
                  </a:ext>
                </a:extLst>
              </p:cNvPr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742;p37">
                <a:extLst>
                  <a:ext uri="{FF2B5EF4-FFF2-40B4-BE49-F238E27FC236}">
                    <a16:creationId xmlns:a16="http://schemas.microsoft.com/office/drawing/2014/main" id="{EC6D59FC-42EE-8F95-A9F5-3DFEFF8DC105}"/>
                  </a:ext>
                </a:extLst>
              </p:cNvPr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743;p37">
                <a:extLst>
                  <a:ext uri="{FF2B5EF4-FFF2-40B4-BE49-F238E27FC236}">
                    <a16:creationId xmlns:a16="http://schemas.microsoft.com/office/drawing/2014/main" id="{7551D187-C9EF-C547-E68A-2B2ED3111EDE}"/>
                  </a:ext>
                </a:extLst>
              </p:cNvPr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744;p37">
                <a:extLst>
                  <a:ext uri="{FF2B5EF4-FFF2-40B4-BE49-F238E27FC236}">
                    <a16:creationId xmlns:a16="http://schemas.microsoft.com/office/drawing/2014/main" id="{3F39A0B1-1283-5241-A6DB-E3295DD507EA}"/>
                  </a:ext>
                </a:extLst>
              </p:cNvPr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745;p37">
                <a:extLst>
                  <a:ext uri="{FF2B5EF4-FFF2-40B4-BE49-F238E27FC236}">
                    <a16:creationId xmlns:a16="http://schemas.microsoft.com/office/drawing/2014/main" id="{D65A7DA2-A693-B0DC-9B24-10971792C9B5}"/>
                  </a:ext>
                </a:extLst>
              </p:cNvPr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746;p37">
                <a:extLst>
                  <a:ext uri="{FF2B5EF4-FFF2-40B4-BE49-F238E27FC236}">
                    <a16:creationId xmlns:a16="http://schemas.microsoft.com/office/drawing/2014/main" id="{5A820DF9-E87C-DEE4-02EE-4BA6A42A8D62}"/>
                  </a:ext>
                </a:extLst>
              </p:cNvPr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747;p37">
                <a:extLst>
                  <a:ext uri="{FF2B5EF4-FFF2-40B4-BE49-F238E27FC236}">
                    <a16:creationId xmlns:a16="http://schemas.microsoft.com/office/drawing/2014/main" id="{5F306D08-F3B8-1F1F-A81C-A3EFD7316330}"/>
                  </a:ext>
                </a:extLst>
              </p:cNvPr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748;p37">
                <a:extLst>
                  <a:ext uri="{FF2B5EF4-FFF2-40B4-BE49-F238E27FC236}">
                    <a16:creationId xmlns:a16="http://schemas.microsoft.com/office/drawing/2014/main" id="{4849A19A-727A-C650-03BA-CF8F24527B04}"/>
                  </a:ext>
                </a:extLst>
              </p:cNvPr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749;p37">
              <a:extLst>
                <a:ext uri="{FF2B5EF4-FFF2-40B4-BE49-F238E27FC236}">
                  <a16:creationId xmlns:a16="http://schemas.microsoft.com/office/drawing/2014/main" id="{F544BDEC-B277-E058-2ACD-EDA1F83FA710}"/>
                </a:ext>
              </a:extLst>
            </p:cNvPr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27" name="Google Shape;750;p37">
                <a:extLst>
                  <a:ext uri="{FF2B5EF4-FFF2-40B4-BE49-F238E27FC236}">
                    <a16:creationId xmlns:a16="http://schemas.microsoft.com/office/drawing/2014/main" id="{2C6FD86E-0E13-B355-D209-3E2614571308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51;p37">
                <a:extLst>
                  <a:ext uri="{FF2B5EF4-FFF2-40B4-BE49-F238E27FC236}">
                    <a16:creationId xmlns:a16="http://schemas.microsoft.com/office/drawing/2014/main" id="{D0E13DE5-5F2C-2D95-9629-340C305A5844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52;p37">
                <a:extLst>
                  <a:ext uri="{FF2B5EF4-FFF2-40B4-BE49-F238E27FC236}">
                    <a16:creationId xmlns:a16="http://schemas.microsoft.com/office/drawing/2014/main" id="{B36D0263-4D75-3243-157B-83698AE7AF92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53;p37">
                <a:extLst>
                  <a:ext uri="{FF2B5EF4-FFF2-40B4-BE49-F238E27FC236}">
                    <a16:creationId xmlns:a16="http://schemas.microsoft.com/office/drawing/2014/main" id="{B617A4B6-2264-2CAD-B2F6-A887D19AE4C6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54;p37">
                <a:extLst>
                  <a:ext uri="{FF2B5EF4-FFF2-40B4-BE49-F238E27FC236}">
                    <a16:creationId xmlns:a16="http://schemas.microsoft.com/office/drawing/2014/main" id="{257A725B-D11E-58CF-884F-F85D85709483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55;p37">
                <a:extLst>
                  <a:ext uri="{FF2B5EF4-FFF2-40B4-BE49-F238E27FC236}">
                    <a16:creationId xmlns:a16="http://schemas.microsoft.com/office/drawing/2014/main" id="{430635AB-55B5-65E6-138F-A4DF4849757B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756;p37">
              <a:extLst>
                <a:ext uri="{FF2B5EF4-FFF2-40B4-BE49-F238E27FC236}">
                  <a16:creationId xmlns:a16="http://schemas.microsoft.com/office/drawing/2014/main" id="{D4C5A633-F274-B84D-02B1-D56640328F32}"/>
                </a:ext>
              </a:extLst>
            </p:cNvPr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15" name="Google Shape;757;p37">
                <a:extLst>
                  <a:ext uri="{FF2B5EF4-FFF2-40B4-BE49-F238E27FC236}">
                    <a16:creationId xmlns:a16="http://schemas.microsoft.com/office/drawing/2014/main" id="{B3B89735-91B9-E201-EAE4-76328628BD98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58;p37">
                <a:extLst>
                  <a:ext uri="{FF2B5EF4-FFF2-40B4-BE49-F238E27FC236}">
                    <a16:creationId xmlns:a16="http://schemas.microsoft.com/office/drawing/2014/main" id="{1391EAAC-9DEA-CA6C-F31C-1B188B9FE246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59;p37">
                <a:extLst>
                  <a:ext uri="{FF2B5EF4-FFF2-40B4-BE49-F238E27FC236}">
                    <a16:creationId xmlns:a16="http://schemas.microsoft.com/office/drawing/2014/main" id="{6C8BEF9B-74E7-196B-A2F8-2E4B275DCCC9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60;p37">
                <a:extLst>
                  <a:ext uri="{FF2B5EF4-FFF2-40B4-BE49-F238E27FC236}">
                    <a16:creationId xmlns:a16="http://schemas.microsoft.com/office/drawing/2014/main" id="{429DA557-F1BB-9246-F694-BCCE29945689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1;p37">
                <a:extLst>
                  <a:ext uri="{FF2B5EF4-FFF2-40B4-BE49-F238E27FC236}">
                    <a16:creationId xmlns:a16="http://schemas.microsoft.com/office/drawing/2014/main" id="{36197506-3A3B-E40B-6175-C301BD7EDE0F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62;p37">
                <a:extLst>
                  <a:ext uri="{FF2B5EF4-FFF2-40B4-BE49-F238E27FC236}">
                    <a16:creationId xmlns:a16="http://schemas.microsoft.com/office/drawing/2014/main" id="{CD7EFB17-E4E5-EC20-D801-BE6463484791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63;p37">
                <a:extLst>
                  <a:ext uri="{FF2B5EF4-FFF2-40B4-BE49-F238E27FC236}">
                    <a16:creationId xmlns:a16="http://schemas.microsoft.com/office/drawing/2014/main" id="{6C8145BC-0390-F986-30E0-155D42E23221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64;p37">
                <a:extLst>
                  <a:ext uri="{FF2B5EF4-FFF2-40B4-BE49-F238E27FC236}">
                    <a16:creationId xmlns:a16="http://schemas.microsoft.com/office/drawing/2014/main" id="{CB3028F5-B5BD-0C54-242B-469C208B8C0C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65;p37">
                <a:extLst>
                  <a:ext uri="{FF2B5EF4-FFF2-40B4-BE49-F238E27FC236}">
                    <a16:creationId xmlns:a16="http://schemas.microsoft.com/office/drawing/2014/main" id="{B453D554-0300-9239-E095-485FE9D764D6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66;p37">
                <a:extLst>
                  <a:ext uri="{FF2B5EF4-FFF2-40B4-BE49-F238E27FC236}">
                    <a16:creationId xmlns:a16="http://schemas.microsoft.com/office/drawing/2014/main" id="{BCFCA88A-10F8-7FF2-A84E-4AB26E749D07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67;p37">
                <a:extLst>
                  <a:ext uri="{FF2B5EF4-FFF2-40B4-BE49-F238E27FC236}">
                    <a16:creationId xmlns:a16="http://schemas.microsoft.com/office/drawing/2014/main" id="{B9B90D18-ED4D-79E1-BC02-EB1E03B5EA36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68;p37">
                <a:extLst>
                  <a:ext uri="{FF2B5EF4-FFF2-40B4-BE49-F238E27FC236}">
                    <a16:creationId xmlns:a16="http://schemas.microsoft.com/office/drawing/2014/main" id="{EAE74BF5-A2FC-14D0-817D-3585809A5703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1" name="Google Shape;185;p22">
            <a:extLst>
              <a:ext uri="{FF2B5EF4-FFF2-40B4-BE49-F238E27FC236}">
                <a16:creationId xmlns:a16="http://schemas.microsoft.com/office/drawing/2014/main" id="{267138C3-B7B7-41E0-B178-DC215CF4BDAD}"/>
              </a:ext>
            </a:extLst>
          </p:cNvPr>
          <p:cNvSpPr txBox="1">
            <a:spLocks/>
          </p:cNvSpPr>
          <p:nvPr/>
        </p:nvSpPr>
        <p:spPr>
          <a:xfrm>
            <a:off x="562700" y="3599193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Mohamed Hamza Ziyard</a:t>
            </a:r>
          </a:p>
        </p:txBody>
      </p:sp>
      <p:sp>
        <p:nvSpPr>
          <p:cNvPr id="542" name="Google Shape;185;p22">
            <a:extLst>
              <a:ext uri="{FF2B5EF4-FFF2-40B4-BE49-F238E27FC236}">
                <a16:creationId xmlns:a16="http://schemas.microsoft.com/office/drawing/2014/main" id="{0CB69180-970E-36E8-3FD3-2929B0539C0A}"/>
              </a:ext>
            </a:extLst>
          </p:cNvPr>
          <p:cNvSpPr txBox="1">
            <a:spLocks/>
          </p:cNvSpPr>
          <p:nvPr/>
        </p:nvSpPr>
        <p:spPr>
          <a:xfrm>
            <a:off x="562700" y="3909553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Supervised by Mithushan Jalangan</a:t>
            </a:r>
          </a:p>
        </p:txBody>
      </p:sp>
    </p:spTree>
    <p:extLst>
      <p:ext uri="{BB962C8B-B14F-4D97-AF65-F5344CB8AC3E}">
        <p14:creationId xmlns:p14="http://schemas.microsoft.com/office/powerpoint/2010/main" val="311734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Domain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Low resource language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/>
              <a:t>Languages that have less resources within the internet are known as low resource languages (Hasan et al., 2021).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 dirty="0"/>
              <a:t>Sinhala</a:t>
            </a:r>
            <a:r>
              <a:rPr lang="en-GB" dirty="0"/>
              <a:t> language is the chosen low resource language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Summarization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Identifying the most important content of a document and simplyfying them without loosing the meaning of it is known as summarization (</a:t>
            </a:r>
            <a:r>
              <a:rPr lang="en-GB" dirty="0"/>
              <a:t>Gonçalves, 2021)</a:t>
            </a:r>
          </a:p>
        </p:txBody>
      </p:sp>
      <p:cxnSp>
        <p:nvCxnSpPr>
          <p:cNvPr id="455" name="Google Shape;455;p27"/>
          <p:cNvCxnSpPr/>
          <p:nvPr/>
        </p:nvCxnSpPr>
        <p:spPr>
          <a:xfrm>
            <a:off x="4423547" y="164274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6" name="Google Shape;456;p27"/>
          <p:cNvCxnSpPr/>
          <p:nvPr/>
        </p:nvCxnSpPr>
        <p:spPr>
          <a:xfrm>
            <a:off x="3484307" y="346054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9535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Sinhala language documents</a:t>
            </a:r>
            <a:endParaRPr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715100" y="1766019"/>
            <a:ext cx="4013100" cy="2918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</a:pPr>
            <a:r>
              <a:rPr lang="en-GB" dirty="0"/>
              <a:t>Sinhala is the </a:t>
            </a:r>
            <a:r>
              <a:rPr lang="en-GB" b="1" dirty="0"/>
              <a:t>primary language of Sri Lankans</a:t>
            </a:r>
            <a:r>
              <a:rPr lang="en-GB" dirty="0"/>
              <a:t>.</a:t>
            </a:r>
          </a:p>
          <a:p>
            <a:pPr marL="285750" indent="-285750">
              <a:buClr>
                <a:schemeClr val="accent3"/>
              </a:buClr>
            </a:pPr>
            <a:endParaRPr lang="en-GB" dirty="0"/>
          </a:p>
          <a:p>
            <a:pPr marL="285750" indent="-285750">
              <a:buClr>
                <a:schemeClr val="accent3"/>
              </a:buClr>
            </a:pPr>
            <a:r>
              <a:rPr lang="en-GB" dirty="0"/>
              <a:t>According to Digital 2022: Sri Lanka (2022) </a:t>
            </a:r>
            <a:r>
              <a:rPr lang="en-GB" b="1" dirty="0"/>
              <a:t>11.5 million (~60%) </a:t>
            </a:r>
            <a:r>
              <a:rPr lang="en-GB" dirty="0"/>
              <a:t>Sri Lankan population use the internet and it is predicted to be increased massively by the year of 2023.</a:t>
            </a:r>
          </a:p>
          <a:p>
            <a:pPr marL="285750" indent="-285750">
              <a:buClr>
                <a:schemeClr val="accent3"/>
              </a:buClr>
            </a:pPr>
            <a:endParaRPr lang="en-GB" dirty="0"/>
          </a:p>
          <a:p>
            <a:pPr marL="285750" indent="-285750">
              <a:buClr>
                <a:schemeClr val="accent3"/>
              </a:buClr>
            </a:pPr>
            <a:r>
              <a:rPr lang="en-GB" b="1" dirty="0"/>
              <a:t>Less researched </a:t>
            </a:r>
            <a:r>
              <a:rPr lang="en-GB" dirty="0"/>
              <a:t>in summarization domain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686307" y="632286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39535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Summarization</a:t>
            </a:r>
            <a:endParaRPr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878940" y="2571750"/>
            <a:ext cx="7693560" cy="184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accent3"/>
              </a:buClr>
            </a:pPr>
            <a:r>
              <a:rPr lang="en-GB" dirty="0"/>
              <a:t>Extractive – Extracts the most important sentences and return them</a:t>
            </a:r>
          </a:p>
          <a:p>
            <a:pPr marL="285750" indent="-285750">
              <a:buClr>
                <a:schemeClr val="accent3"/>
              </a:buClr>
            </a:pPr>
            <a:endParaRPr lang="en-GB" dirty="0"/>
          </a:p>
          <a:p>
            <a:pPr marL="285750" indent="-285750">
              <a:buClr>
                <a:schemeClr val="accent3"/>
              </a:buClr>
            </a:pPr>
            <a:r>
              <a:rPr lang="en-GB" dirty="0"/>
              <a:t>Abstractive – Extracts the most important sentences and paraphrase them as human generated</a:t>
            </a:r>
          </a:p>
          <a:p>
            <a:pPr marL="285750" indent="-285750">
              <a:buClr>
                <a:schemeClr val="accent3"/>
              </a:buClr>
            </a:pPr>
            <a:endParaRPr lang="en-GB" dirty="0"/>
          </a:p>
          <a:p>
            <a:pPr marL="285750" indent="-285750">
              <a:buClr>
                <a:schemeClr val="accent3"/>
              </a:buClr>
            </a:pPr>
            <a:r>
              <a:rPr lang="en-GB" b="1" dirty="0"/>
              <a:t>Combined – Uses both extractive and abstractive techniques 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5EAC97-F6E3-9788-EF2C-A799C4829D58}"/>
              </a:ext>
            </a:extLst>
          </p:cNvPr>
          <p:cNvGrpSpPr/>
          <p:nvPr/>
        </p:nvGrpSpPr>
        <p:grpSpPr>
          <a:xfrm>
            <a:off x="1538569" y="1603123"/>
            <a:ext cx="6927359" cy="607904"/>
            <a:chOff x="5431429" y="1068496"/>
            <a:chExt cx="6927359" cy="607904"/>
          </a:xfrm>
        </p:grpSpPr>
        <p:sp>
          <p:nvSpPr>
            <p:cNvPr id="2" name="Google Shape;282;p25">
              <a:extLst>
                <a:ext uri="{FF2B5EF4-FFF2-40B4-BE49-F238E27FC236}">
                  <a16:creationId xmlns:a16="http://schemas.microsoft.com/office/drawing/2014/main" id="{70785C9D-43BC-7872-4457-2EDF6A7F15B4}"/>
                </a:ext>
              </a:extLst>
            </p:cNvPr>
            <p:cNvSpPr txBox="1">
              <a:spLocks/>
            </p:cNvSpPr>
            <p:nvPr/>
          </p:nvSpPr>
          <p:spPr>
            <a:xfrm>
              <a:off x="5734283" y="1091026"/>
              <a:ext cx="2495317" cy="585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●"/>
                <a:defRPr sz="1400" b="0" i="0" u="none" strike="noStrike" cap="none">
                  <a:solidFill>
                    <a:schemeClr val="dk1"/>
                  </a:solidFill>
                  <a:latin typeface="Golos Text"/>
                  <a:ea typeface="Golos Text"/>
                  <a:cs typeface="Golos Text"/>
                  <a:sym typeface="Golos Text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○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■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●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○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■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●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○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■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Longer documents </a:t>
              </a:r>
            </a:p>
            <a:p>
              <a:pPr marL="0" indent="0">
                <a:buFont typeface="Golos Text Medium"/>
                <a:buNone/>
              </a:pPr>
              <a:endParaRPr lang="en-US" dirty="0"/>
            </a:p>
            <a:p>
              <a:pPr marL="0" indent="0">
                <a:buFont typeface="Golos Text Medium"/>
                <a:buNone/>
              </a:pPr>
              <a:endParaRPr lang="en-US" dirty="0"/>
            </a:p>
            <a:p>
              <a:pPr marL="0" indent="0">
                <a:buFont typeface="Golos Text Medium"/>
                <a:buNone/>
              </a:pPr>
              <a:endParaRPr lang="en-US" dirty="0"/>
            </a:p>
            <a:p>
              <a:pPr marL="0" indent="0">
                <a:buFont typeface="Golos Text Medium"/>
                <a:buNone/>
              </a:pPr>
              <a:endParaRPr lang="en-US" dirty="0"/>
            </a:p>
            <a:p>
              <a:pPr marL="0" indent="0">
                <a:buFont typeface="Golos Text Medium"/>
                <a:buNone/>
              </a:pPr>
              <a:endParaRPr lang="en-US" dirty="0"/>
            </a:p>
          </p:txBody>
        </p:sp>
        <p:sp>
          <p:nvSpPr>
            <p:cNvPr id="3" name="Google Shape;282;p25">
              <a:extLst>
                <a:ext uri="{FF2B5EF4-FFF2-40B4-BE49-F238E27FC236}">
                  <a16:creationId xmlns:a16="http://schemas.microsoft.com/office/drawing/2014/main" id="{A073CA0E-146E-FD75-F330-6BA915C05FD0}"/>
                </a:ext>
              </a:extLst>
            </p:cNvPr>
            <p:cNvSpPr txBox="1">
              <a:spLocks/>
            </p:cNvSpPr>
            <p:nvPr/>
          </p:nvSpPr>
          <p:spPr>
            <a:xfrm>
              <a:off x="9863471" y="1068496"/>
              <a:ext cx="2495317" cy="585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●"/>
                <a:defRPr sz="1400" b="0" i="0" u="none" strike="noStrike" cap="none">
                  <a:solidFill>
                    <a:schemeClr val="dk1"/>
                  </a:solidFill>
                  <a:latin typeface="Golos Text"/>
                  <a:ea typeface="Golos Text"/>
                  <a:cs typeface="Golos Text"/>
                  <a:sym typeface="Golos Text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○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■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●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○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■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●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○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olos Text Medium"/>
                <a:buChar char="■"/>
                <a:defRPr sz="1400" b="0" i="0" u="none" strike="noStrike" cap="none">
                  <a:solidFill>
                    <a:schemeClr val="dk1"/>
                  </a:solidFill>
                  <a:latin typeface="Golos Text Medium"/>
                  <a:ea typeface="Golos Text Medium"/>
                  <a:cs typeface="Golos Text Medium"/>
                  <a:sym typeface="Golos Text Medium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Summaries</a:t>
              </a:r>
            </a:p>
            <a:p>
              <a:pPr marL="0" indent="0" algn="ctr">
                <a:buFont typeface="Golos Text Medium"/>
                <a:buNone/>
              </a:pPr>
              <a:endParaRPr lang="en-US" dirty="0"/>
            </a:p>
            <a:p>
              <a:pPr marL="0" indent="0" algn="ctr">
                <a:buFont typeface="Golos Text Medium"/>
                <a:buNone/>
              </a:pPr>
              <a:endParaRPr lang="en-US" dirty="0"/>
            </a:p>
            <a:p>
              <a:pPr marL="0" indent="0" algn="ctr">
                <a:buFont typeface="Golos Text Medium"/>
                <a:buNone/>
              </a:pPr>
              <a:endParaRPr lang="en-US" dirty="0"/>
            </a:p>
            <a:p>
              <a:pPr marL="0" indent="0" algn="ctr">
                <a:buFont typeface="Golos Text Medium"/>
                <a:buNone/>
              </a:pPr>
              <a:endParaRPr lang="en-US" dirty="0"/>
            </a:p>
            <a:p>
              <a:pPr marL="0" indent="0" algn="ctr">
                <a:buFont typeface="Golos Text Medium"/>
                <a:buNone/>
              </a:pPr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477F7C-AE03-4307-53A7-6983A4027BEA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1361183"/>
              <a:ext cx="1120140" cy="225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Google Shape;5457;p50">
              <a:extLst>
                <a:ext uri="{FF2B5EF4-FFF2-40B4-BE49-F238E27FC236}">
                  <a16:creationId xmlns:a16="http://schemas.microsoft.com/office/drawing/2014/main" id="{35FA34EC-3007-8278-6223-F6BAB6056CF8}"/>
                </a:ext>
              </a:extLst>
            </p:cNvPr>
            <p:cNvSpPr/>
            <p:nvPr/>
          </p:nvSpPr>
          <p:spPr>
            <a:xfrm>
              <a:off x="9520766" y="1224040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459;p50">
              <a:extLst>
                <a:ext uri="{FF2B5EF4-FFF2-40B4-BE49-F238E27FC236}">
                  <a16:creationId xmlns:a16="http://schemas.microsoft.com/office/drawing/2014/main" id="{F3F40F82-CBAF-9F1D-6DD1-0C2C6DC57C28}"/>
                </a:ext>
              </a:extLst>
            </p:cNvPr>
            <p:cNvSpPr/>
            <p:nvPr/>
          </p:nvSpPr>
          <p:spPr>
            <a:xfrm>
              <a:off x="5431429" y="1239188"/>
              <a:ext cx="291966" cy="289050"/>
            </a:xfrm>
            <a:custGeom>
              <a:avLst/>
              <a:gdLst/>
              <a:ahLst/>
              <a:cxnLst/>
              <a:rect l="l" t="t" r="r" b="b"/>
              <a:pathLst>
                <a:path w="11113" h="11002" extrusionOk="0">
                  <a:moveTo>
                    <a:pt x="2619" y="0"/>
                  </a:moveTo>
                  <a:cubicBezTo>
                    <a:pt x="2492" y="0"/>
                    <a:pt x="2366" y="49"/>
                    <a:pt x="2268" y="146"/>
                  </a:cubicBezTo>
                  <a:lnTo>
                    <a:pt x="201" y="2213"/>
                  </a:lnTo>
                  <a:cubicBezTo>
                    <a:pt x="7" y="2407"/>
                    <a:pt x="7" y="2719"/>
                    <a:pt x="201" y="2914"/>
                  </a:cubicBezTo>
                  <a:lnTo>
                    <a:pt x="2782" y="5501"/>
                  </a:lnTo>
                  <a:lnTo>
                    <a:pt x="195" y="8081"/>
                  </a:lnTo>
                  <a:cubicBezTo>
                    <a:pt x="0" y="8275"/>
                    <a:pt x="0" y="8587"/>
                    <a:pt x="195" y="8782"/>
                  </a:cubicBezTo>
                  <a:lnTo>
                    <a:pt x="2268" y="10856"/>
                  </a:lnTo>
                  <a:cubicBezTo>
                    <a:pt x="2366" y="10953"/>
                    <a:pt x="2492" y="11001"/>
                    <a:pt x="2619" y="11001"/>
                  </a:cubicBezTo>
                  <a:cubicBezTo>
                    <a:pt x="2745" y="11001"/>
                    <a:pt x="2872" y="10953"/>
                    <a:pt x="2969" y="10856"/>
                  </a:cubicBezTo>
                  <a:lnTo>
                    <a:pt x="5556" y="8268"/>
                  </a:lnTo>
                  <a:lnTo>
                    <a:pt x="8143" y="10856"/>
                  </a:lnTo>
                  <a:cubicBezTo>
                    <a:pt x="8241" y="10953"/>
                    <a:pt x="8367" y="11001"/>
                    <a:pt x="8494" y="11001"/>
                  </a:cubicBezTo>
                  <a:cubicBezTo>
                    <a:pt x="8620" y="11001"/>
                    <a:pt x="8747" y="10953"/>
                    <a:pt x="8844" y="10856"/>
                  </a:cubicBezTo>
                  <a:lnTo>
                    <a:pt x="10911" y="8789"/>
                  </a:lnTo>
                  <a:cubicBezTo>
                    <a:pt x="11105" y="8594"/>
                    <a:pt x="11105" y="8275"/>
                    <a:pt x="10911" y="8081"/>
                  </a:cubicBezTo>
                  <a:lnTo>
                    <a:pt x="8331" y="5501"/>
                  </a:lnTo>
                  <a:lnTo>
                    <a:pt x="10918" y="2914"/>
                  </a:lnTo>
                  <a:cubicBezTo>
                    <a:pt x="11112" y="2719"/>
                    <a:pt x="11112" y="2407"/>
                    <a:pt x="10918" y="2213"/>
                  </a:cubicBezTo>
                  <a:lnTo>
                    <a:pt x="8844" y="146"/>
                  </a:lnTo>
                  <a:cubicBezTo>
                    <a:pt x="8747" y="49"/>
                    <a:pt x="8620" y="0"/>
                    <a:pt x="8494" y="0"/>
                  </a:cubicBezTo>
                  <a:cubicBezTo>
                    <a:pt x="8367" y="0"/>
                    <a:pt x="8241" y="49"/>
                    <a:pt x="8143" y="146"/>
                  </a:cubicBezTo>
                  <a:lnTo>
                    <a:pt x="5556" y="2726"/>
                  </a:lnTo>
                  <a:lnTo>
                    <a:pt x="2969" y="146"/>
                  </a:lnTo>
                  <a:cubicBezTo>
                    <a:pt x="2872" y="49"/>
                    <a:pt x="2745" y="0"/>
                    <a:pt x="2619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350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2131590"/>
            <a:ext cx="7713900" cy="100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</a:t>
            </a:r>
            <a:r>
              <a:rPr lang="en-GB" dirty="0" err="1"/>
              <a:t>ar</a:t>
            </a:r>
            <a:r>
              <a:rPr lang="en" dirty="0"/>
              <a:t>ch Gaps</a:t>
            </a: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90759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38654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EB6AC215-D074-5DF6-E16F-09A049E0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49" y="15362"/>
            <a:ext cx="8712901" cy="51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1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Gaps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Sinhala document summarization tool with a combined approach. </a:t>
            </a:r>
            <a:r>
              <a:rPr lang="en-GB" dirty="0"/>
              <a:t>(Hasan et al., 2021)</a:t>
            </a: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A dataset for Sinhala summarizer </a:t>
            </a:r>
            <a:r>
              <a:rPr lang="en-GB" dirty="0"/>
              <a:t>(</a:t>
            </a:r>
            <a:r>
              <a:rPr lang="en-GB" dirty="0" err="1"/>
              <a:t>Dhananjaya</a:t>
            </a:r>
            <a:r>
              <a:rPr lang="en-GB" dirty="0"/>
              <a:t> et al., 2022)</a:t>
            </a:r>
            <a:endParaRPr lang="en-GB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GB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-GB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Summarizer with no text limit as an input </a:t>
            </a:r>
            <a:r>
              <a:rPr lang="en-GB" dirty="0"/>
              <a:t>(Subramanian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11174943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2006</TotalTime>
  <Words>1495</Words>
  <Application>Microsoft Office PowerPoint</Application>
  <PresentationFormat>On-screen Show (16:9)</PresentationFormat>
  <Paragraphs>238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Bebas Neue</vt:lpstr>
      <vt:lpstr>Golos Text Medium</vt:lpstr>
      <vt:lpstr>Golos Text</vt:lpstr>
      <vt:lpstr>Artificial Intelligence by Slidesgo</vt:lpstr>
      <vt:lpstr>SinDOC: A Combined Approach of Summarizing Low Resource Sinhala Language Documents</vt:lpstr>
      <vt:lpstr>01</vt:lpstr>
      <vt:lpstr>Problem domain</vt:lpstr>
      <vt:lpstr>Problem Domain</vt:lpstr>
      <vt:lpstr>Why Sinhala language documents</vt:lpstr>
      <vt:lpstr>Summarization</vt:lpstr>
      <vt:lpstr>Research Gaps</vt:lpstr>
      <vt:lpstr>PowerPoint Presentation</vt:lpstr>
      <vt:lpstr>Research Gaps</vt:lpstr>
      <vt:lpstr>Research Aim</vt:lpstr>
      <vt:lpstr>Aim</vt:lpstr>
      <vt:lpstr>System Design</vt:lpstr>
      <vt:lpstr>Technology Stack</vt:lpstr>
      <vt:lpstr>Demo of the prototype</vt:lpstr>
      <vt:lpstr>Testing &amp; Evaluation</vt:lpstr>
      <vt:lpstr>Automatic Evaluation</vt:lpstr>
      <vt:lpstr>ROUGE results on BBC summary test dataset</vt:lpstr>
      <vt:lpstr>Automated VS. SOTA paramaters training results</vt:lpstr>
      <vt:lpstr>Human Evaluation</vt:lpstr>
      <vt:lpstr>Contribution to BOK</vt:lpstr>
      <vt:lpstr>PowerPoint Presentation</vt:lpstr>
      <vt:lpstr>Novelty of the research</vt:lpstr>
      <vt:lpstr>PowerPoint Presentation</vt:lpstr>
      <vt:lpstr>Limitations and Future Enhancements</vt:lpstr>
      <vt:lpstr>Limitations</vt:lpstr>
      <vt:lpstr>Future enhancements</vt:lpstr>
      <vt:lpstr>Conclusion</vt:lpstr>
      <vt:lpstr>Challenges faced</vt:lpstr>
      <vt:lpstr>12        Research Papers</vt:lpstr>
      <vt:lpstr>Research paper</vt:lpstr>
      <vt:lpstr>Acceptence proof I</vt:lpstr>
      <vt:lpstr>Acceptence proof II</vt:lpstr>
      <vt:lpstr>Acceptence proof III</vt:lpstr>
      <vt:lpstr>PowerPoint Presentation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SinDOC: A Combined Approach of Summarizing Low Resource Sinhala Language Documents</dc:title>
  <cp:lastModifiedBy>Hamza</cp:lastModifiedBy>
  <cp:revision>20</cp:revision>
  <dcterms:modified xsi:type="dcterms:W3CDTF">2023-06-08T16:46:09Z</dcterms:modified>
</cp:coreProperties>
</file>